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05613" cy="9944100"/>
  <p:embeddedFontLst>
    <p:embeddedFont>
      <p:font typeface="Calibri" panose="020F0502020204030204" pitchFamily="34" charset="0"/>
      <p:regular r:id="rId31"/>
      <p:bold r:id="rId32"/>
      <p:italic r:id="rId33"/>
      <p:boldItalic r:id="rId34"/>
    </p:embeddedFont>
    <p:embeddedFont>
      <p:font typeface="Arial Narrow" panose="020B0606020202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qB23u6dqyAeM1tO5MVidsFISs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23A7771-72FD-42E4-AC00-95376375F4C4}">
  <a:tblStyle styleId="{C23A7771-72FD-42E4-AC00-95376375F4C4}"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EC30AE4-FBDD-4B53-B2F5-FB43F09472F5}" styleName="Table_1">
    <a:wholeTbl>
      <a:tcTxStyle>
        <a:font>
          <a:latin typeface="Arial"/>
          <a:ea typeface="Arial"/>
          <a:cs typeface="Arial"/>
        </a:font>
        <a:srgbClr val="000000"/>
      </a:tcTxStyle>
      <a:tcStyle>
        <a:tcBdr>
          <a:left>
            <a:ln w="6350" cap="flat" cmpd="sng">
              <a:solidFill>
                <a:srgbClr val="E94C24"/>
              </a:solidFill>
              <a:prstDash val="solid"/>
              <a:round/>
              <a:headEnd type="none" w="sm" len="sm"/>
              <a:tailEnd type="none" w="sm" len="sm"/>
            </a:ln>
          </a:left>
          <a:right>
            <a:ln w="6350" cap="flat" cmpd="sng">
              <a:solidFill>
                <a:srgbClr val="E94C24"/>
              </a:solidFill>
              <a:prstDash val="solid"/>
              <a:round/>
              <a:headEnd type="none" w="sm" len="sm"/>
              <a:tailEnd type="none" w="sm" len="sm"/>
            </a:ln>
          </a:right>
          <a:top>
            <a:ln w="6350" cap="flat" cmpd="sng">
              <a:solidFill>
                <a:srgbClr val="E94C24"/>
              </a:solidFill>
              <a:prstDash val="solid"/>
              <a:round/>
              <a:headEnd type="none" w="sm" len="sm"/>
              <a:tailEnd type="none" w="sm" len="sm"/>
            </a:ln>
          </a:top>
          <a:bottom>
            <a:ln w="6350" cap="flat" cmpd="sng">
              <a:solidFill>
                <a:srgbClr val="E94C24"/>
              </a:solidFill>
              <a:prstDash val="solid"/>
              <a:round/>
              <a:headEnd type="none" w="sm" len="sm"/>
              <a:tailEnd type="none" w="sm" len="sm"/>
            </a:ln>
          </a:bottom>
          <a:insideH>
            <a:ln w="6350" cap="flat" cmpd="sng">
              <a:solidFill>
                <a:srgbClr val="E94C24"/>
              </a:solidFill>
              <a:prstDash val="solid"/>
              <a:round/>
              <a:headEnd type="none" w="sm" len="sm"/>
              <a:tailEnd type="none" w="sm" len="sm"/>
            </a:ln>
          </a:insideH>
          <a:insideV>
            <a:ln w="6350" cap="flat" cmpd="sng">
              <a:solidFill>
                <a:srgbClr val="E94C24"/>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1096"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9099" cy="497205"/>
          </a:xfrm>
          <a:prstGeom prst="rect">
            <a:avLst/>
          </a:prstGeom>
          <a:noFill/>
          <a:ln>
            <a:noFill/>
          </a:ln>
        </p:spPr>
        <p:txBody>
          <a:bodyPr spcFirstLastPara="1" wrap="square" lIns="95700" tIns="47850" rIns="95700" bIns="4785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940" y="1"/>
            <a:ext cx="2949099" cy="497205"/>
          </a:xfrm>
          <a:prstGeom prst="rect">
            <a:avLst/>
          </a:prstGeom>
          <a:noFill/>
          <a:ln>
            <a:noFill/>
          </a:ln>
        </p:spPr>
        <p:txBody>
          <a:bodyPr spcFirstLastPara="1" wrap="square" lIns="95700" tIns="47850" rIns="95700" bIns="4785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23447"/>
            <a:ext cx="5444490" cy="4474845"/>
          </a:xfrm>
          <a:prstGeom prst="rect">
            <a:avLst/>
          </a:prstGeom>
          <a:noFill/>
          <a:ln>
            <a:noFill/>
          </a:ln>
        </p:spPr>
        <p:txBody>
          <a:bodyPr spcFirstLastPara="1" wrap="square" lIns="95700" tIns="47850" rIns="95700" bIns="478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5170"/>
            <a:ext cx="2949099" cy="497205"/>
          </a:xfrm>
          <a:prstGeom prst="rect">
            <a:avLst/>
          </a:prstGeom>
          <a:noFill/>
          <a:ln>
            <a:noFill/>
          </a:ln>
        </p:spPr>
        <p:txBody>
          <a:bodyPr spcFirstLastPara="1" wrap="square" lIns="95700" tIns="47850" rIns="95700" bIns="4785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940" y="9445170"/>
            <a:ext cx="2949099" cy="497205"/>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19437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1:notes"/>
          <p:cNvSpPr txBox="1">
            <a:spLocks noGrp="1"/>
          </p:cNvSpPr>
          <p:nvPr>
            <p:ph type="body" idx="1"/>
          </p:nvPr>
        </p:nvSpPr>
        <p:spPr>
          <a:xfrm>
            <a:off x="680562" y="4723447"/>
            <a:ext cx="5444490" cy="447484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4" name="Google Shape;24;p1:notes"/>
          <p:cNvSpPr txBox="1">
            <a:spLocks noGrp="1"/>
          </p:cNvSpPr>
          <p:nvPr>
            <p:ph type="sldNum" idx="12"/>
          </p:nvPr>
        </p:nvSpPr>
        <p:spPr>
          <a:xfrm>
            <a:off x="3854940" y="9445170"/>
            <a:ext cx="2949099" cy="497205"/>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20" name="Google Shape;120;p10: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29" name="Google Shape;129;p11: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36" name="Google Shape;136;p12: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44" name="Google Shape;144;p13: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8266913ac_2_28:notes"/>
          <p:cNvSpPr txBox="1">
            <a:spLocks noGrp="1"/>
          </p:cNvSpPr>
          <p:nvPr>
            <p:ph type="body" idx="1"/>
          </p:nvPr>
        </p:nvSpPr>
        <p:spPr>
          <a:xfrm>
            <a:off x="680562" y="4723447"/>
            <a:ext cx="5444400" cy="4474800"/>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60" name="Google Shape;160;gf8266913ac_2_28: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8266913ac_2_37:notes"/>
          <p:cNvSpPr txBox="1">
            <a:spLocks noGrp="1"/>
          </p:cNvSpPr>
          <p:nvPr>
            <p:ph type="body" idx="1"/>
          </p:nvPr>
        </p:nvSpPr>
        <p:spPr>
          <a:xfrm>
            <a:off x="680562" y="4723447"/>
            <a:ext cx="5444400" cy="4474800"/>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68" name="Google Shape;168;gf8266913ac_2_37: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76" name="Google Shape;176;p17: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83" name="Google Shape;183;p18: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90" name="Google Shape;190;p19: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34" name="Google Shape;34;p2: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98" name="Google Shape;198;p20: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06" name="Google Shape;206;p21: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8266913ac_2_50:notes"/>
          <p:cNvSpPr txBox="1">
            <a:spLocks noGrp="1"/>
          </p:cNvSpPr>
          <p:nvPr>
            <p:ph type="body" idx="1"/>
          </p:nvPr>
        </p:nvSpPr>
        <p:spPr>
          <a:xfrm>
            <a:off x="680562" y="4723447"/>
            <a:ext cx="5444400" cy="4474800"/>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14" name="Google Shape;214;gf8266913ac_2_50: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22" name="Google Shape;222;p23: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30" name="Google Shape;230;p24: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39" name="Google Shape;239;p25: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6: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46" name="Google Shape;246;p26: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7: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54" name="Google Shape;254;p27: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3: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42" name="Google Shape;42;p3: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55" name="Google Shape;55;p4: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02" name="Google Shape;102;p8: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txBox="1">
            <a:spLocks noGrp="1"/>
          </p:cNvSpPr>
          <p:nvPr>
            <p:ph type="body" idx="1"/>
          </p:nvPr>
        </p:nvSpPr>
        <p:spPr>
          <a:xfrm>
            <a:off x="680562" y="4723447"/>
            <a:ext cx="5444490" cy="4474845"/>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11" name="Google Shape;111;p9: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3"/>
        <p:cNvGrpSpPr/>
        <p:nvPr/>
      </p:nvGrpSpPr>
      <p:grpSpPr>
        <a:xfrm>
          <a:off x="0" y="0"/>
          <a:ext cx="0" cy="0"/>
          <a:chOff x="0" y="0"/>
          <a:chExt cx="0" cy="0"/>
        </a:xfrm>
      </p:grpSpPr>
      <p:sp>
        <p:nvSpPr>
          <p:cNvPr id="14" name="Google Shape;14;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888"/>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888888"/>
                </a:solidFill>
                <a:latin typeface="Arial Narrow"/>
                <a:ea typeface="Arial Narrow"/>
                <a:cs typeface="Arial Narrow"/>
                <a:sym typeface="Arial Narrow"/>
              </a:defRPr>
            </a:lvl1pPr>
            <a:lvl2pPr marL="0" lvl="1" indent="0" algn="r">
              <a:spcBef>
                <a:spcPts val="0"/>
              </a:spcBef>
              <a:buNone/>
              <a:defRPr sz="1000" b="0" i="0" u="none" strike="noStrike" cap="none">
                <a:solidFill>
                  <a:srgbClr val="888888"/>
                </a:solidFill>
                <a:latin typeface="Arial Narrow"/>
                <a:ea typeface="Arial Narrow"/>
                <a:cs typeface="Arial Narrow"/>
                <a:sym typeface="Arial Narrow"/>
              </a:defRPr>
            </a:lvl2pPr>
            <a:lvl3pPr marL="0" lvl="2" indent="0" algn="r">
              <a:spcBef>
                <a:spcPts val="0"/>
              </a:spcBef>
              <a:buNone/>
              <a:defRPr sz="1000" b="0" i="0" u="none" strike="noStrike" cap="none">
                <a:solidFill>
                  <a:srgbClr val="888888"/>
                </a:solidFill>
                <a:latin typeface="Arial Narrow"/>
                <a:ea typeface="Arial Narrow"/>
                <a:cs typeface="Arial Narrow"/>
                <a:sym typeface="Arial Narrow"/>
              </a:defRPr>
            </a:lvl3pPr>
            <a:lvl4pPr marL="0" lvl="3" indent="0" algn="r">
              <a:spcBef>
                <a:spcPts val="0"/>
              </a:spcBef>
              <a:buNone/>
              <a:defRPr sz="1000" b="0" i="0" u="none" strike="noStrike" cap="none">
                <a:solidFill>
                  <a:srgbClr val="888888"/>
                </a:solidFill>
                <a:latin typeface="Arial Narrow"/>
                <a:ea typeface="Arial Narrow"/>
                <a:cs typeface="Arial Narrow"/>
                <a:sym typeface="Arial Narrow"/>
              </a:defRPr>
            </a:lvl4pPr>
            <a:lvl5pPr marL="0" lvl="4" indent="0" algn="r">
              <a:spcBef>
                <a:spcPts val="0"/>
              </a:spcBef>
              <a:buNone/>
              <a:defRPr sz="1000" b="0" i="0" u="none" strike="noStrike" cap="none">
                <a:solidFill>
                  <a:srgbClr val="888888"/>
                </a:solidFill>
                <a:latin typeface="Arial Narrow"/>
                <a:ea typeface="Arial Narrow"/>
                <a:cs typeface="Arial Narrow"/>
                <a:sym typeface="Arial Narrow"/>
              </a:defRPr>
            </a:lvl5pPr>
            <a:lvl6pPr marL="0" lvl="5" indent="0" algn="r">
              <a:spcBef>
                <a:spcPts val="0"/>
              </a:spcBef>
              <a:buNone/>
              <a:defRPr sz="1000" b="0" i="0" u="none" strike="noStrike" cap="none">
                <a:solidFill>
                  <a:srgbClr val="888888"/>
                </a:solidFill>
                <a:latin typeface="Arial Narrow"/>
                <a:ea typeface="Arial Narrow"/>
                <a:cs typeface="Arial Narrow"/>
                <a:sym typeface="Arial Narrow"/>
              </a:defRPr>
            </a:lvl6pPr>
            <a:lvl7pPr marL="0" lvl="6" indent="0" algn="r">
              <a:spcBef>
                <a:spcPts val="0"/>
              </a:spcBef>
              <a:buNone/>
              <a:defRPr sz="1000" b="0" i="0" u="none" strike="noStrike" cap="none">
                <a:solidFill>
                  <a:srgbClr val="888888"/>
                </a:solidFill>
                <a:latin typeface="Arial Narrow"/>
                <a:ea typeface="Arial Narrow"/>
                <a:cs typeface="Arial Narrow"/>
                <a:sym typeface="Arial Narrow"/>
              </a:defRPr>
            </a:lvl7pPr>
            <a:lvl8pPr marL="0" lvl="7" indent="0" algn="r">
              <a:spcBef>
                <a:spcPts val="0"/>
              </a:spcBef>
              <a:buNone/>
              <a:defRPr sz="1000" b="0" i="0" u="none" strike="noStrike" cap="none">
                <a:solidFill>
                  <a:srgbClr val="888888"/>
                </a:solidFill>
                <a:latin typeface="Arial Narrow"/>
                <a:ea typeface="Arial Narrow"/>
                <a:cs typeface="Arial Narrow"/>
                <a:sym typeface="Arial Narrow"/>
              </a:defRPr>
            </a:lvl8pPr>
            <a:lvl9pPr marL="0" lvl="8" indent="0" algn="r">
              <a:spcBef>
                <a:spcPts val="0"/>
              </a:spcBef>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000" b="0"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000" b="0"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000" b="0"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000" b="0"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000" b="0"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000" b="0"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000" b="0"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0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888888"/>
                </a:solidFill>
                <a:latin typeface="Arial Narrow"/>
                <a:ea typeface="Arial Narrow"/>
                <a:cs typeface="Arial Narrow"/>
                <a:sym typeface="Arial Narrow"/>
              </a:defRPr>
            </a:lvl1pPr>
            <a:lvl2pPr marL="0" marR="0" lvl="1" indent="0" algn="r" rtl="0">
              <a:spcBef>
                <a:spcPts val="0"/>
              </a:spcBef>
              <a:buNone/>
              <a:defRPr sz="1000">
                <a:solidFill>
                  <a:srgbClr val="888888"/>
                </a:solidFill>
                <a:latin typeface="Arial Narrow"/>
                <a:ea typeface="Arial Narrow"/>
                <a:cs typeface="Arial Narrow"/>
                <a:sym typeface="Arial Narrow"/>
              </a:defRPr>
            </a:lvl2pPr>
            <a:lvl3pPr marL="0" marR="0" lvl="2" indent="0" algn="r" rtl="0">
              <a:spcBef>
                <a:spcPts val="0"/>
              </a:spcBef>
              <a:buNone/>
              <a:defRPr sz="1000">
                <a:solidFill>
                  <a:srgbClr val="888888"/>
                </a:solidFill>
                <a:latin typeface="Arial Narrow"/>
                <a:ea typeface="Arial Narrow"/>
                <a:cs typeface="Arial Narrow"/>
                <a:sym typeface="Arial Narrow"/>
              </a:defRPr>
            </a:lvl3pPr>
            <a:lvl4pPr marL="0" marR="0" lvl="3" indent="0" algn="r" rtl="0">
              <a:spcBef>
                <a:spcPts val="0"/>
              </a:spcBef>
              <a:buNone/>
              <a:defRPr sz="1000">
                <a:solidFill>
                  <a:srgbClr val="888888"/>
                </a:solidFill>
                <a:latin typeface="Arial Narrow"/>
                <a:ea typeface="Arial Narrow"/>
                <a:cs typeface="Arial Narrow"/>
                <a:sym typeface="Arial Narrow"/>
              </a:defRPr>
            </a:lvl4pPr>
            <a:lvl5pPr marL="0" marR="0" lvl="4" indent="0" algn="r" rtl="0">
              <a:spcBef>
                <a:spcPts val="0"/>
              </a:spcBef>
              <a:buNone/>
              <a:defRPr sz="1000">
                <a:solidFill>
                  <a:srgbClr val="888888"/>
                </a:solidFill>
                <a:latin typeface="Arial Narrow"/>
                <a:ea typeface="Arial Narrow"/>
                <a:cs typeface="Arial Narrow"/>
                <a:sym typeface="Arial Narrow"/>
              </a:defRPr>
            </a:lvl5pPr>
            <a:lvl6pPr marL="0" marR="0" lvl="5" indent="0" algn="r" rtl="0">
              <a:spcBef>
                <a:spcPts val="0"/>
              </a:spcBef>
              <a:buNone/>
              <a:defRPr sz="1000">
                <a:solidFill>
                  <a:srgbClr val="888888"/>
                </a:solidFill>
                <a:latin typeface="Arial Narrow"/>
                <a:ea typeface="Arial Narrow"/>
                <a:cs typeface="Arial Narrow"/>
                <a:sym typeface="Arial Narrow"/>
              </a:defRPr>
            </a:lvl6pPr>
            <a:lvl7pPr marL="0" marR="0" lvl="6" indent="0" algn="r" rtl="0">
              <a:spcBef>
                <a:spcPts val="0"/>
              </a:spcBef>
              <a:buNone/>
              <a:defRPr sz="1000">
                <a:solidFill>
                  <a:srgbClr val="888888"/>
                </a:solidFill>
                <a:latin typeface="Arial Narrow"/>
                <a:ea typeface="Arial Narrow"/>
                <a:cs typeface="Arial Narrow"/>
                <a:sym typeface="Arial Narrow"/>
              </a:defRPr>
            </a:lvl7pPr>
            <a:lvl8pPr marL="0" marR="0" lvl="7" indent="0" algn="r" rtl="0">
              <a:spcBef>
                <a:spcPts val="0"/>
              </a:spcBef>
              <a:buNone/>
              <a:defRPr sz="1000">
                <a:solidFill>
                  <a:srgbClr val="888888"/>
                </a:solidFill>
                <a:latin typeface="Arial Narrow"/>
                <a:ea typeface="Arial Narrow"/>
                <a:cs typeface="Arial Narrow"/>
                <a:sym typeface="Arial Narrow"/>
              </a:defRPr>
            </a:lvl8pPr>
            <a:lvl9pPr marL="0" marR="0" lvl="8" indent="0" algn="r" rtl="0">
              <a:spcBef>
                <a:spcPts val="0"/>
              </a:spcBef>
              <a:buNone/>
              <a:defRPr sz="1000">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6" name="Google Shape;26;p1"/>
          <p:cNvPicPr preferRelativeResize="0"/>
          <p:nvPr/>
        </p:nvPicPr>
        <p:blipFill rotWithShape="1">
          <a:blip r:embed="rId3">
            <a:alphaModFix/>
          </a:blip>
          <a:srcRect t="20707" b="24426"/>
          <a:stretch/>
        </p:blipFill>
        <p:spPr>
          <a:xfrm>
            <a:off x="0" y="919042"/>
            <a:ext cx="9160314" cy="2082674"/>
          </a:xfrm>
          <a:prstGeom prst="rect">
            <a:avLst/>
          </a:prstGeom>
          <a:noFill/>
          <a:ln>
            <a:noFill/>
          </a:ln>
        </p:spPr>
      </p:pic>
      <p:sp>
        <p:nvSpPr>
          <p:cNvPr id="27" name="Google Shape;27;p1"/>
          <p:cNvSpPr/>
          <p:nvPr/>
        </p:nvSpPr>
        <p:spPr>
          <a:xfrm>
            <a:off x="941925" y="3160425"/>
            <a:ext cx="7276500" cy="972600"/>
          </a:xfrm>
          <a:prstGeom prst="rect">
            <a:avLst/>
          </a:prstGeom>
          <a:solidFill>
            <a:srgbClr val="D0662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Strategia de comunicare a </a:t>
            </a:r>
            <a:endParaRPr sz="2800">
              <a:solidFill>
                <a:schemeClr val="lt1"/>
              </a:solidFill>
              <a:latin typeface="Calibri"/>
              <a:ea typeface="Calibri"/>
              <a:cs typeface="Calibri"/>
              <a:sym typeface="Calibri"/>
            </a:endParaRPr>
          </a:p>
          <a:p>
            <a:pPr marL="0" marR="0" lvl="0" indent="0" algn="ctr" rtl="0">
              <a:spcBef>
                <a:spcPts val="0"/>
              </a:spcBef>
              <a:spcAft>
                <a:spcPts val="0"/>
              </a:spcAft>
              <a:buNone/>
            </a:pPr>
            <a:r>
              <a:rPr lang="en-GB" sz="2800">
                <a:solidFill>
                  <a:schemeClr val="lt1"/>
                </a:solidFill>
                <a:latin typeface="Calibri"/>
                <a:ea typeface="Calibri"/>
                <a:cs typeface="Calibri"/>
                <a:sym typeface="Calibri"/>
              </a:rPr>
              <a:t>Companiei „Teleradio-Moldova”</a:t>
            </a:r>
            <a:endParaRPr sz="2800" b="0" i="0" u="none" strike="noStrike" cap="none">
              <a:solidFill>
                <a:schemeClr val="lt1"/>
              </a:solidFill>
              <a:latin typeface="Calibri"/>
              <a:ea typeface="Calibri"/>
              <a:cs typeface="Calibri"/>
              <a:sym typeface="Calibri"/>
            </a:endParaRPr>
          </a:p>
        </p:txBody>
      </p:sp>
      <p:sp>
        <p:nvSpPr>
          <p:cNvPr id="28" name="Google Shape;28;p1"/>
          <p:cNvSpPr/>
          <p:nvPr/>
        </p:nvSpPr>
        <p:spPr>
          <a:xfrm>
            <a:off x="1266824" y="5803190"/>
            <a:ext cx="191959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rgbClr val="7F7F7F"/>
                </a:solidFill>
                <a:latin typeface="Calibri"/>
                <a:ea typeface="Calibri"/>
                <a:cs typeface="Calibri"/>
                <a:sym typeface="Calibri"/>
              </a:rPr>
              <a:t>28.10.2021</a:t>
            </a:r>
            <a:endParaRPr/>
          </a:p>
        </p:txBody>
      </p:sp>
      <p:sp>
        <p:nvSpPr>
          <p:cNvPr id="29" name="Google Shape;29;p1"/>
          <p:cNvSpPr/>
          <p:nvPr/>
        </p:nvSpPr>
        <p:spPr>
          <a:xfrm>
            <a:off x="3605125" y="4463776"/>
            <a:ext cx="5204100" cy="1339500"/>
          </a:xfrm>
          <a:prstGeom prst="rect">
            <a:avLst/>
          </a:prstGeom>
          <a:noFill/>
          <a:ln>
            <a:noFill/>
          </a:ln>
        </p:spPr>
        <p:txBody>
          <a:bodyPr spcFirstLastPara="1" wrap="square" lIns="91425" tIns="45700" rIns="91425" bIns="45700" anchor="t" anchorCtr="0">
            <a:spAutoFit/>
          </a:bodyPr>
          <a:lstStyle/>
          <a:p>
            <a:pPr marL="0" marR="0" lvl="0" indent="0" algn="l" rtl="0">
              <a:lnSpc>
                <a:spcPct val="135000"/>
              </a:lnSpc>
              <a:spcBef>
                <a:spcPts val="0"/>
              </a:spcBef>
              <a:spcAft>
                <a:spcPts val="0"/>
              </a:spcAft>
              <a:buNone/>
            </a:pPr>
            <a:r>
              <a:rPr lang="en-GB" sz="2000" b="1">
                <a:solidFill>
                  <a:srgbClr val="C55500"/>
                </a:solidFill>
                <a:latin typeface="Calibri"/>
                <a:ea typeface="Calibri"/>
                <a:cs typeface="Calibri"/>
                <a:sym typeface="Calibri"/>
              </a:rPr>
              <a:t>Dna</a:t>
            </a:r>
            <a:r>
              <a:rPr lang="en-GB" sz="2000" b="1" i="0" u="none" strike="noStrike" cap="none">
                <a:solidFill>
                  <a:srgbClr val="C55500"/>
                </a:solidFill>
                <a:latin typeface="Calibri"/>
                <a:ea typeface="Calibri"/>
                <a:cs typeface="Calibri"/>
                <a:sym typeface="Calibri"/>
              </a:rPr>
              <a:t> Ludmila Andronic – </a:t>
            </a:r>
            <a:r>
              <a:rPr lang="en-GB" sz="2000" b="1">
                <a:solidFill>
                  <a:srgbClr val="C55500"/>
                </a:solidFill>
                <a:latin typeface="Calibri"/>
                <a:ea typeface="Calibri"/>
                <a:cs typeface="Calibri"/>
                <a:sym typeface="Calibri"/>
              </a:rPr>
              <a:t>Expertă națională</a:t>
            </a:r>
            <a:endParaRPr/>
          </a:p>
          <a:p>
            <a:pPr marL="0" marR="0" lvl="0" indent="0" algn="l" rtl="0">
              <a:lnSpc>
                <a:spcPct val="135000"/>
              </a:lnSpc>
              <a:spcBef>
                <a:spcPts val="0"/>
              </a:spcBef>
              <a:spcAft>
                <a:spcPts val="0"/>
              </a:spcAft>
              <a:buNone/>
            </a:pPr>
            <a:r>
              <a:rPr lang="en-GB" sz="2000" b="1" i="0" u="none" strike="noStrike" cap="none">
                <a:solidFill>
                  <a:srgbClr val="C55500"/>
                </a:solidFill>
                <a:latin typeface="Calibri"/>
                <a:ea typeface="Calibri"/>
                <a:cs typeface="Calibri"/>
                <a:sym typeface="Calibri"/>
              </a:rPr>
              <a:t>Dr. David Fernández – </a:t>
            </a:r>
            <a:r>
              <a:rPr lang="en-GB" sz="2000" b="1">
                <a:solidFill>
                  <a:srgbClr val="C55500"/>
                </a:solidFill>
                <a:latin typeface="Calibri"/>
                <a:ea typeface="Calibri"/>
                <a:cs typeface="Calibri"/>
                <a:sym typeface="Calibri"/>
              </a:rPr>
              <a:t>Expert internațional</a:t>
            </a:r>
            <a:endParaRPr/>
          </a:p>
          <a:p>
            <a:pPr marL="0" marR="0" lvl="0" indent="0" algn="l" rtl="0">
              <a:lnSpc>
                <a:spcPct val="135000"/>
              </a:lnSpc>
              <a:spcBef>
                <a:spcPts val="0"/>
              </a:spcBef>
              <a:spcAft>
                <a:spcPts val="0"/>
              </a:spcAft>
              <a:buNone/>
            </a:pPr>
            <a:r>
              <a:rPr lang="en-GB" sz="2000" b="1" i="0" u="none" strike="noStrike" cap="none">
                <a:solidFill>
                  <a:srgbClr val="C55500"/>
                </a:solidFill>
                <a:latin typeface="Calibri"/>
                <a:ea typeface="Calibri"/>
                <a:cs typeface="Calibri"/>
                <a:sym typeface="Calibri"/>
              </a:rPr>
              <a:t>Dr. Roberto Suárez – </a:t>
            </a:r>
            <a:r>
              <a:rPr lang="en-GB" sz="2000" b="1">
                <a:solidFill>
                  <a:srgbClr val="C55500"/>
                </a:solidFill>
                <a:latin typeface="Calibri"/>
                <a:ea typeface="Calibri"/>
                <a:cs typeface="Calibri"/>
                <a:sym typeface="Calibri"/>
              </a:rPr>
              <a:t>Expert internațional</a:t>
            </a:r>
            <a:endParaRPr>
              <a:solidFill>
                <a:schemeClr val="dk1"/>
              </a:solidFill>
            </a:endParaRPr>
          </a:p>
          <a:p>
            <a:pPr marL="0" marR="0" lvl="0" indent="0" algn="l" rtl="0">
              <a:lnSpc>
                <a:spcPct val="135000"/>
              </a:lnSpc>
              <a:spcBef>
                <a:spcPts val="0"/>
              </a:spcBef>
              <a:spcAft>
                <a:spcPts val="0"/>
              </a:spcAft>
              <a:buNone/>
            </a:pPr>
            <a:endParaRPr sz="2000" b="1">
              <a:solidFill>
                <a:srgbClr val="C55500"/>
              </a:solidFill>
              <a:latin typeface="Calibri"/>
              <a:ea typeface="Calibri"/>
              <a:cs typeface="Calibri"/>
              <a:sym typeface="Calibri"/>
            </a:endParaRPr>
          </a:p>
        </p:txBody>
      </p:sp>
      <p:sp>
        <p:nvSpPr>
          <p:cNvPr id="30" name="Google Shape;30;p1"/>
          <p:cNvSpPr txBox="1"/>
          <p:nvPr/>
        </p:nvSpPr>
        <p:spPr>
          <a:xfrm>
            <a:off x="3345544" y="4552950"/>
            <a:ext cx="117308" cy="1770883"/>
          </a:xfrm>
          <a:prstGeom prst="rect">
            <a:avLst/>
          </a:prstGeom>
          <a:solidFill>
            <a:srgbClr val="AFAD9A"/>
          </a:solidFill>
          <a:ln>
            <a:noFill/>
          </a:ln>
        </p:spPr>
        <p:txBody>
          <a:bodyPr spcFirstLastPara="1" wrap="square" lIns="91425" tIns="45700" rIns="91425" bIns="45700" anchor="t" anchorCtr="0">
            <a:normAutofit/>
          </a:bodyPr>
          <a:lstStyle/>
          <a:p>
            <a:pPr marL="266700" marR="0" lvl="0" indent="0" algn="l" rtl="0">
              <a:lnSpc>
                <a:spcPct val="14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31" name="Google Shape;31;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123" name="Google Shape;123;p10"/>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124" name="Google Shape;124;p10"/>
          <p:cNvSpPr/>
          <p:nvPr/>
        </p:nvSpPr>
        <p:spPr>
          <a:xfrm>
            <a:off x="193175" y="1231450"/>
            <a:ext cx="3718200" cy="52320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ANALIZA CONTEXTULUI</a:t>
            </a:r>
            <a:endParaRPr/>
          </a:p>
        </p:txBody>
      </p:sp>
      <p:sp>
        <p:nvSpPr>
          <p:cNvPr id="125" name="Google Shape;125;p10"/>
          <p:cNvSpPr txBox="1"/>
          <p:nvPr/>
        </p:nvSpPr>
        <p:spPr>
          <a:xfrm>
            <a:off x="3911372" y="1231439"/>
            <a:ext cx="52095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 - TRM</a:t>
            </a:r>
            <a:endParaRPr/>
          </a:p>
        </p:txBody>
      </p:sp>
      <p:sp>
        <p:nvSpPr>
          <p:cNvPr id="126" name="Google Shape;126;p10"/>
          <p:cNvSpPr/>
          <p:nvPr/>
        </p:nvSpPr>
        <p:spPr>
          <a:xfrm>
            <a:off x="193185" y="1900771"/>
            <a:ext cx="8563232" cy="40010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Premise</a:t>
            </a:r>
            <a:endParaRPr sz="1800" b="1">
              <a:solidFill>
                <a:schemeClr val="dk1"/>
              </a:solidFill>
              <a:latin typeface="Calibri"/>
              <a:ea typeface="Calibri"/>
              <a:cs typeface="Calibri"/>
              <a:sym typeface="Calibri"/>
            </a:endParaRPr>
          </a:p>
          <a:p>
            <a:pPr marL="457200" lvl="0" indent="-342900" algn="l" rtl="0">
              <a:spcBef>
                <a:spcPts val="600"/>
              </a:spcBef>
              <a:spcAft>
                <a:spcPts val="0"/>
              </a:spcAft>
              <a:buClr>
                <a:srgbClr val="FF7338"/>
              </a:buClr>
              <a:buSzPts val="1800"/>
              <a:buFont typeface="Calibri"/>
              <a:buChar char="❖"/>
            </a:pPr>
            <a:r>
              <a:rPr lang="en-GB" sz="1800">
                <a:solidFill>
                  <a:schemeClr val="dk1"/>
                </a:solidFill>
                <a:latin typeface="Calibri"/>
                <a:ea typeface="Calibri"/>
                <a:cs typeface="Calibri"/>
                <a:sym typeface="Calibri"/>
              </a:rPr>
              <a:t>TRM joacă un rol de lider în furnizarea de știri TV și de servicii radio, dar performanța sa în alte domenii este slabă din cauza limitărilor sale în ceea ce privește oferirea de conținut atractiv.</a:t>
            </a:r>
            <a:endParaRPr sz="1800">
              <a:solidFill>
                <a:schemeClr val="dk1"/>
              </a:solidFill>
              <a:latin typeface="Calibri"/>
              <a:ea typeface="Calibri"/>
              <a:cs typeface="Calibri"/>
              <a:sym typeface="Calibri"/>
            </a:endParaRPr>
          </a:p>
          <a:p>
            <a:pPr marL="457200" lvl="0" indent="-342900" algn="l" rtl="0">
              <a:spcBef>
                <a:spcPts val="600"/>
              </a:spcBef>
              <a:spcAft>
                <a:spcPts val="0"/>
              </a:spcAft>
              <a:buClr>
                <a:srgbClr val="FF7338"/>
              </a:buClr>
              <a:buSzPts val="1800"/>
              <a:buFont typeface="Calibri"/>
              <a:buChar char="❖"/>
            </a:pPr>
            <a:r>
              <a:rPr lang="en-GB" sz="1800">
                <a:solidFill>
                  <a:schemeClr val="dk1"/>
                </a:solidFill>
                <a:latin typeface="Calibri"/>
                <a:ea typeface="Calibri"/>
                <a:cs typeface="Calibri"/>
                <a:sym typeface="Calibri"/>
              </a:rPr>
              <a:t>TRM suferă de probleme legate de moștenire, de management și de cultură care îi subminează capacitatea de dezvoltare. Ca urmare, organizația se confruntă în prezent cu o situație de stagnare.</a:t>
            </a:r>
            <a:endParaRPr sz="1800">
              <a:latin typeface="Calibri"/>
              <a:ea typeface="Calibri"/>
              <a:cs typeface="Calibri"/>
              <a:sym typeface="Calibri"/>
            </a:endParaRPr>
          </a:p>
          <a:p>
            <a:pPr marL="228600" marR="0" lvl="0" indent="0" algn="l" rtl="0">
              <a:spcBef>
                <a:spcPts val="0"/>
              </a:spcBef>
              <a:spcAft>
                <a:spcPts val="0"/>
              </a:spcAft>
              <a:buNone/>
            </a:pP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u="sng">
                <a:solidFill>
                  <a:schemeClr val="dk1"/>
                </a:solidFill>
                <a:latin typeface="Calibri"/>
                <a:ea typeface="Calibri"/>
                <a:cs typeface="Calibri"/>
                <a:sym typeface="Calibri"/>
              </a:rPr>
              <a:t>Implicații</a:t>
            </a:r>
            <a:endParaRPr sz="1800" b="1">
              <a:solidFill>
                <a:schemeClr val="dk1"/>
              </a:solidFill>
              <a:latin typeface="Calibri"/>
              <a:ea typeface="Calibri"/>
              <a:cs typeface="Calibri"/>
              <a:sym typeface="Calibri"/>
            </a:endParaRPr>
          </a:p>
          <a:p>
            <a:pPr marL="457200" lvl="0" indent="-342900" algn="l" rtl="0">
              <a:spcBef>
                <a:spcPts val="600"/>
              </a:spcBef>
              <a:spcAft>
                <a:spcPts val="0"/>
              </a:spcAft>
              <a:buClr>
                <a:srgbClr val="FF7338"/>
              </a:buClr>
              <a:buSzPts val="1800"/>
              <a:buFont typeface="Calibri"/>
              <a:buChar char="❖"/>
            </a:pPr>
            <a:r>
              <a:rPr lang="en-GB" sz="1800">
                <a:solidFill>
                  <a:schemeClr val="dk1"/>
                </a:solidFill>
                <a:latin typeface="Calibri"/>
                <a:ea typeface="Calibri"/>
                <a:cs typeface="Calibri"/>
                <a:sym typeface="Calibri"/>
              </a:rPr>
              <a:t>Fiind o funcție de bază a serviciului public de media, puterea TRM în domeniul știrilor trebuie să ocupe o poziție semnificativă în noua poveste despre companie.</a:t>
            </a:r>
            <a:endParaRPr sz="1800">
              <a:solidFill>
                <a:schemeClr val="dk1"/>
              </a:solidFill>
              <a:latin typeface="Calibri"/>
              <a:ea typeface="Calibri"/>
              <a:cs typeface="Calibri"/>
              <a:sym typeface="Calibri"/>
            </a:endParaRPr>
          </a:p>
          <a:p>
            <a:pPr marL="457200" lvl="0" indent="-342900" algn="l" rtl="0">
              <a:spcBef>
                <a:spcPts val="600"/>
              </a:spcBef>
              <a:spcAft>
                <a:spcPts val="0"/>
              </a:spcAft>
              <a:buClr>
                <a:srgbClr val="FF7338"/>
              </a:buClr>
              <a:buSzPts val="1800"/>
              <a:buFont typeface="Calibri"/>
              <a:buChar char="❖"/>
            </a:pPr>
            <a:r>
              <a:rPr lang="en-GB" sz="1800">
                <a:solidFill>
                  <a:schemeClr val="dk1"/>
                </a:solidFill>
                <a:latin typeface="Calibri"/>
                <a:ea typeface="Calibri"/>
                <a:cs typeface="Calibri"/>
                <a:sym typeface="Calibri"/>
              </a:rPr>
              <a:t>TRM trebuie să abordeze de urgență un proces de dezvoltare corporativă. În caz contrar, punerea în aplicare a recomandărilor propuse în această strategie nu va fi posibilă și nici nu va da rezultatele așteptate. Atingerea unui statut de „pregătire corporativă” este primul pas care trebuie făcut de TRM.</a:t>
            </a: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132" name="Google Shape;132;p11"/>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pic>
        <p:nvPicPr>
          <p:cNvPr id="133" name="Google Shape;133;p11" descr="Imagen que contiene persona, objeto, sostener, mujer&#10;&#10;Descripción generada automáticamente"/>
          <p:cNvPicPr preferRelativeResize="0"/>
          <p:nvPr/>
        </p:nvPicPr>
        <p:blipFill rotWithShape="1">
          <a:blip r:embed="rId3">
            <a:alphaModFix/>
          </a:blip>
          <a:srcRect b="10689"/>
          <a:stretch/>
        </p:blipFill>
        <p:spPr>
          <a:xfrm>
            <a:off x="0" y="976557"/>
            <a:ext cx="9144000" cy="58814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139" name="Google Shape;139;p12"/>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140" name="Google Shape;140;p12"/>
          <p:cNvSpPr/>
          <p:nvPr/>
        </p:nvSpPr>
        <p:spPr>
          <a:xfrm>
            <a:off x="193185" y="1231452"/>
            <a:ext cx="3284112" cy="52322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ANALIZA SITUAȚIEI</a:t>
            </a:r>
            <a:endParaRPr/>
          </a:p>
        </p:txBody>
      </p:sp>
      <p:sp>
        <p:nvSpPr>
          <p:cNvPr id="141" name="Google Shape;141;p12"/>
          <p:cNvSpPr/>
          <p:nvPr/>
        </p:nvSpPr>
        <p:spPr>
          <a:xfrm>
            <a:off x="193185" y="1892753"/>
            <a:ext cx="8950800" cy="4816800"/>
          </a:xfrm>
          <a:prstGeom prst="rect">
            <a:avLst/>
          </a:prstGeom>
          <a:noFill/>
          <a:ln>
            <a:noFill/>
          </a:ln>
        </p:spPr>
        <p:txBody>
          <a:bodyPr spcFirstLastPara="1" wrap="square" lIns="91425" tIns="45700" rIns="91425" bIns="45700" anchor="t" anchorCtr="0">
            <a:spAutoFit/>
          </a:bodyPr>
          <a:lstStyle/>
          <a:p>
            <a:pPr marL="457200" lvl="0" indent="-330200" algn="l" rtl="0">
              <a:spcBef>
                <a:spcPts val="600"/>
              </a:spcBef>
              <a:spcAft>
                <a:spcPts val="0"/>
              </a:spcAft>
              <a:buClr>
                <a:srgbClr val="FF7338"/>
              </a:buClr>
              <a:buSzPts val="1600"/>
              <a:buFont typeface="Calibri"/>
              <a:buChar char="❖"/>
            </a:pPr>
            <a:r>
              <a:rPr lang="en-GB" sz="1600">
                <a:latin typeface="Calibri"/>
                <a:ea typeface="Calibri"/>
                <a:cs typeface="Calibri"/>
                <a:sym typeface="Calibri"/>
              </a:rPr>
              <a:t>În ultimii ani, </a:t>
            </a:r>
            <a:r>
              <a:rPr lang="en-GB" sz="1600" b="1">
                <a:latin typeface="Calibri"/>
                <a:ea typeface="Calibri"/>
                <a:cs typeface="Calibri"/>
                <a:sym typeface="Calibri"/>
              </a:rPr>
              <a:t>activitățile TRM în domeniul comunicării externe au fost destul de limitate</a:t>
            </a:r>
            <a:r>
              <a:rPr lang="en-GB" sz="1600">
                <a:latin typeface="Calibri"/>
                <a:ea typeface="Calibri"/>
                <a:cs typeface="Calibri"/>
                <a:sym typeface="Calibri"/>
              </a:rPr>
              <a:t>, desfășurate frecvent fie de către departamentul de televiziune sau de radio, de cele mai multe ori în mod izolat și în legătură doar cu propriile activități și conținuturi.</a:t>
            </a:r>
            <a:endParaRPr sz="1100">
              <a:solidFill>
                <a:schemeClr val="dk1"/>
              </a:solidFill>
            </a:endParaRPr>
          </a:p>
          <a:p>
            <a:pPr marL="457200" lvl="0" indent="-330200" algn="l" rtl="0">
              <a:spcBef>
                <a:spcPts val="0"/>
              </a:spcBef>
              <a:spcAft>
                <a:spcPts val="0"/>
              </a:spcAft>
              <a:buClr>
                <a:srgbClr val="FF7338"/>
              </a:buClr>
              <a:buSzPts val="1600"/>
              <a:buFont typeface="Calibri"/>
              <a:buChar char="❖"/>
            </a:pPr>
            <a:r>
              <a:rPr lang="en-GB" sz="1600">
                <a:latin typeface="Calibri"/>
                <a:ea typeface="Calibri"/>
                <a:cs typeface="Calibri"/>
                <a:sym typeface="Calibri"/>
              </a:rPr>
              <a:t>Comunicarea externă </a:t>
            </a:r>
            <a:r>
              <a:rPr lang="en-GB" sz="1600" b="1">
                <a:latin typeface="Calibri"/>
                <a:ea typeface="Calibri"/>
                <a:cs typeface="Calibri"/>
                <a:sym typeface="Calibri"/>
              </a:rPr>
              <a:t>a fost rareori axată pe probleme corporative sau a vizat promovarea TRM</a:t>
            </a:r>
            <a:r>
              <a:rPr lang="en-GB" sz="1600">
                <a:latin typeface="Calibri"/>
                <a:ea typeface="Calibri"/>
                <a:cs typeface="Calibri"/>
                <a:sym typeface="Calibri"/>
              </a:rPr>
              <a:t> ca corporație.</a:t>
            </a:r>
            <a:endParaRPr sz="1600">
              <a:solidFill>
                <a:schemeClr val="dk1"/>
              </a:solidFill>
              <a:latin typeface="Calibri"/>
              <a:ea typeface="Calibri"/>
              <a:cs typeface="Calibri"/>
              <a:sym typeface="Calibri"/>
            </a:endParaRPr>
          </a:p>
          <a:p>
            <a:pPr marL="457200" marR="0" lvl="0" indent="-330200" algn="l" rtl="0">
              <a:spcBef>
                <a:spcPts val="0"/>
              </a:spcBef>
              <a:spcAft>
                <a:spcPts val="0"/>
              </a:spcAft>
              <a:buClr>
                <a:srgbClr val="FF7338"/>
              </a:buClr>
              <a:buSzPts val="1600"/>
              <a:buFont typeface="Calibri"/>
              <a:buChar char="❖"/>
            </a:pPr>
            <a:r>
              <a:rPr lang="en-GB" sz="1600">
                <a:solidFill>
                  <a:schemeClr val="dk1"/>
                </a:solidFill>
                <a:latin typeface="Calibri"/>
                <a:ea typeface="Calibri"/>
                <a:cs typeface="Calibri"/>
                <a:sym typeface="Calibri"/>
              </a:rPr>
              <a:t>TRM nu are </a:t>
            </a:r>
            <a:r>
              <a:rPr lang="en-GB" sz="1600" b="1">
                <a:solidFill>
                  <a:schemeClr val="dk1"/>
                </a:solidFill>
                <a:latin typeface="Calibri"/>
                <a:ea typeface="Calibri"/>
                <a:cs typeface="Calibri"/>
                <a:sym typeface="Calibri"/>
              </a:rPr>
              <a:t>un purtător de cuvânt </a:t>
            </a:r>
            <a:r>
              <a:rPr lang="en-GB" sz="1600">
                <a:solidFill>
                  <a:schemeClr val="dk1"/>
                </a:solidFill>
                <a:latin typeface="Calibri"/>
                <a:ea typeface="Calibri"/>
                <a:cs typeface="Calibri"/>
                <a:sym typeface="Calibri"/>
              </a:rPr>
              <a:t>care să conducă comunicarea publică și să reprezinte compania.</a:t>
            </a:r>
            <a:endParaRPr sz="1600">
              <a:latin typeface="Calibri"/>
              <a:ea typeface="Calibri"/>
              <a:cs typeface="Calibri"/>
              <a:sym typeface="Calibri"/>
            </a:endParaRPr>
          </a:p>
          <a:p>
            <a:pPr marL="457200" marR="0" lvl="0" indent="-330200" algn="l" rtl="0">
              <a:lnSpc>
                <a:spcPct val="100000"/>
              </a:lnSpc>
              <a:spcBef>
                <a:spcPts val="0"/>
              </a:spcBef>
              <a:spcAft>
                <a:spcPts val="0"/>
              </a:spcAft>
              <a:buClr>
                <a:srgbClr val="FF7338"/>
              </a:buClr>
              <a:buSzPts val="1600"/>
              <a:buFont typeface="Calibri"/>
              <a:buChar char="❖"/>
            </a:pPr>
            <a:r>
              <a:rPr lang="en-GB" sz="1600">
                <a:latin typeface="Calibri"/>
                <a:ea typeface="Calibri"/>
                <a:cs typeface="Calibri"/>
                <a:sym typeface="Calibri"/>
              </a:rPr>
              <a:t>Serviciul Comunicare și Relații Internaționale nu dispune de </a:t>
            </a:r>
            <a:r>
              <a:rPr lang="en-GB" sz="1600" b="1">
                <a:latin typeface="Calibri"/>
                <a:ea typeface="Calibri"/>
                <a:cs typeface="Calibri"/>
                <a:sym typeface="Calibri"/>
              </a:rPr>
              <a:t>resursele adecvate și de capacitatea de muncă</a:t>
            </a:r>
            <a:r>
              <a:rPr lang="en-GB" sz="1600">
                <a:latin typeface="Calibri"/>
                <a:ea typeface="Calibri"/>
                <a:cs typeface="Calibri"/>
                <a:sym typeface="Calibri"/>
              </a:rPr>
              <a:t> pentru a dezvolta și a pune în aplicare </a:t>
            </a:r>
            <a:r>
              <a:rPr lang="en-GB" sz="1600">
                <a:solidFill>
                  <a:schemeClr val="dk1"/>
                </a:solidFill>
                <a:latin typeface="Calibri"/>
                <a:ea typeface="Calibri"/>
                <a:cs typeface="Calibri"/>
                <a:sym typeface="Calibri"/>
              </a:rPr>
              <a:t> într-un mod continuu </a:t>
            </a:r>
            <a:r>
              <a:rPr lang="en-GB" sz="1600">
                <a:latin typeface="Calibri"/>
                <a:ea typeface="Calibri"/>
                <a:cs typeface="Calibri"/>
                <a:sym typeface="Calibri"/>
              </a:rPr>
              <a:t>o strategie de comunicare coerentă.</a:t>
            </a:r>
            <a:endParaRPr sz="1100">
              <a:solidFill>
                <a:schemeClr val="dk1"/>
              </a:solidFill>
            </a:endParaRPr>
          </a:p>
          <a:p>
            <a:pPr marL="457200" lvl="0" indent="-330200" algn="l" rtl="0">
              <a:spcBef>
                <a:spcPts val="0"/>
              </a:spcBef>
              <a:spcAft>
                <a:spcPts val="0"/>
              </a:spcAft>
              <a:buClr>
                <a:srgbClr val="FF7338"/>
              </a:buClr>
              <a:buSzPts val="1600"/>
              <a:buFont typeface="Calibri"/>
              <a:buChar char="❖"/>
            </a:pPr>
            <a:r>
              <a:rPr lang="en-GB" sz="1600">
                <a:latin typeface="Calibri"/>
                <a:ea typeface="Calibri"/>
                <a:cs typeface="Calibri"/>
                <a:sym typeface="Calibri"/>
              </a:rPr>
              <a:t>Este recunoscut faptul că lipsa de comunicare internă și de coordonare între departamente are un impact negativ asupra capacității TRM de a comunica public.</a:t>
            </a:r>
            <a:endParaRPr sz="1600">
              <a:solidFill>
                <a:schemeClr val="dk1"/>
              </a:solidFill>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latin typeface="Calibri"/>
                <a:ea typeface="Calibri"/>
                <a:cs typeface="Calibri"/>
                <a:sym typeface="Calibri"/>
              </a:rPr>
              <a:t>În prezent, nu există nici </a:t>
            </a:r>
            <a:r>
              <a:rPr lang="en-GB" sz="1600" b="1">
                <a:latin typeface="Calibri"/>
                <a:ea typeface="Calibri"/>
                <a:cs typeface="Calibri"/>
                <a:sym typeface="Calibri"/>
              </a:rPr>
              <a:t>protocoale interne de luare a deciziilor, nici procese de lucru</a:t>
            </a:r>
            <a:r>
              <a:rPr lang="en-GB" sz="1600">
                <a:latin typeface="Calibri"/>
                <a:ea typeface="Calibri"/>
                <a:cs typeface="Calibri"/>
                <a:sym typeface="Calibri"/>
              </a:rPr>
              <a:t> care să permită conducerii TRM să articuleze și să pună în aplicare o strategie de comunicare externă coerentă, eficientă și eficace.</a:t>
            </a:r>
            <a:endParaRPr sz="1600">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solidFill>
                  <a:schemeClr val="dk1"/>
                </a:solidFill>
                <a:latin typeface="Calibri"/>
                <a:ea typeface="Calibri"/>
                <a:cs typeface="Calibri"/>
                <a:sym typeface="Calibri"/>
              </a:rPr>
              <a:t>TRM nu are </a:t>
            </a:r>
            <a:r>
              <a:rPr lang="en-GB" sz="1600" b="1">
                <a:solidFill>
                  <a:schemeClr val="dk1"/>
                </a:solidFill>
                <a:latin typeface="Calibri"/>
                <a:ea typeface="Calibri"/>
                <a:cs typeface="Calibri"/>
                <a:sym typeface="Calibri"/>
              </a:rPr>
              <a:t>o poveste bine definită ca  companie</a:t>
            </a:r>
            <a:endParaRPr sz="1600" b="1">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latin typeface="Calibri"/>
                <a:ea typeface="Calibri"/>
                <a:cs typeface="Calibri"/>
                <a:sym typeface="Calibri"/>
              </a:rPr>
              <a:t>TRM are </a:t>
            </a:r>
            <a:r>
              <a:rPr lang="en-GB" sz="1600" b="1">
                <a:latin typeface="Calibri"/>
                <a:ea typeface="Calibri"/>
                <a:cs typeface="Calibri"/>
                <a:sym typeface="Calibri"/>
              </a:rPr>
              <a:t>un acces foarte limitat la cercetări, date și informații, </a:t>
            </a:r>
            <a:r>
              <a:rPr lang="en-GB" sz="1600">
                <a:latin typeface="Calibri"/>
                <a:ea typeface="Calibri"/>
                <a:cs typeface="Calibri"/>
                <a:sym typeface="Calibri"/>
              </a:rPr>
              <a:t>care ar putea permite luarea deciziilor și planificarea în cunoștință de cauză cu privire la nevoile, obiectivele, prioritățile și acțiunile sale de comunicare.</a:t>
            </a:r>
            <a:endParaRPr sz="1100" b="1">
              <a:solidFill>
                <a:schemeClr val="dk1"/>
              </a:solidFill>
            </a:endParaRPr>
          </a:p>
          <a:p>
            <a:pPr marL="457200" marR="0" lvl="0" indent="0" algn="l" rtl="0">
              <a:spcBef>
                <a:spcPts val="600"/>
              </a:spcBef>
              <a:spcAft>
                <a:spcPts val="0"/>
              </a:spcAft>
              <a:buNone/>
            </a:pPr>
            <a:endParaRPr sz="16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147" name="Google Shape;147;p13"/>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148" name="Google Shape;148;p13"/>
          <p:cNvSpPr/>
          <p:nvPr/>
        </p:nvSpPr>
        <p:spPr>
          <a:xfrm>
            <a:off x="193185" y="1892753"/>
            <a:ext cx="8815348" cy="4985980"/>
          </a:xfrm>
          <a:prstGeom prst="rect">
            <a:avLst/>
          </a:prstGeom>
          <a:noFill/>
          <a:ln>
            <a:noFill/>
          </a:ln>
        </p:spPr>
        <p:txBody>
          <a:bodyPr spcFirstLastPara="1" wrap="square" lIns="91425" tIns="45700" rIns="91425" bIns="45700" anchor="t" anchorCtr="0">
            <a:spAutoFit/>
          </a:bodyPr>
          <a:lstStyle/>
          <a:p>
            <a:pPr marL="457200" lvl="0" indent="-330200" algn="l" rtl="0">
              <a:spcBef>
                <a:spcPts val="600"/>
              </a:spcBef>
              <a:spcAft>
                <a:spcPts val="0"/>
              </a:spcAft>
              <a:buClr>
                <a:srgbClr val="FF7338"/>
              </a:buClr>
              <a:buSzPts val="1600"/>
              <a:buFont typeface="Calibri"/>
              <a:buChar char="❖"/>
            </a:pPr>
            <a:r>
              <a:rPr lang="en-GB" sz="1600">
                <a:latin typeface="Calibri"/>
                <a:ea typeface="Calibri"/>
                <a:cs typeface="Calibri"/>
                <a:sym typeface="Calibri"/>
              </a:rPr>
              <a:t>Este </a:t>
            </a:r>
            <a:r>
              <a:rPr lang="en-GB" sz="1600" b="1">
                <a:latin typeface="Calibri"/>
                <a:ea typeface="Calibri"/>
                <a:cs typeface="Calibri"/>
                <a:sym typeface="Calibri"/>
              </a:rPr>
              <a:t>nevoie urgentă de o strategie de comunicare externă</a:t>
            </a:r>
            <a:r>
              <a:rPr lang="en-GB" sz="1600">
                <a:latin typeface="Calibri"/>
                <a:ea typeface="Calibri"/>
                <a:cs typeface="Calibri"/>
                <a:sym typeface="Calibri"/>
              </a:rPr>
              <a:t>, care este percepută ca un instrument cheie pentru a gestiona percepția publică, reputația și poziționarea TRM pe piața media, precum și pe arena politică.</a:t>
            </a:r>
            <a:endParaRPr sz="1600">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b="1">
                <a:latin typeface="Calibri"/>
                <a:ea typeface="Calibri"/>
                <a:cs typeface="Calibri"/>
                <a:sym typeface="Calibri"/>
              </a:rPr>
              <a:t>Majoritatea părților interesate ale TRM</a:t>
            </a:r>
            <a:r>
              <a:rPr lang="en-GB" sz="1600">
                <a:latin typeface="Calibri"/>
                <a:ea typeface="Calibri"/>
                <a:cs typeface="Calibri"/>
                <a:sym typeface="Calibri"/>
              </a:rPr>
              <a:t>, inclusiv cetățenii, </a:t>
            </a:r>
            <a:r>
              <a:rPr lang="en-GB" sz="1600" b="1">
                <a:latin typeface="Calibri"/>
                <a:ea typeface="Calibri"/>
                <a:cs typeface="Calibri"/>
                <a:sym typeface="Calibri"/>
              </a:rPr>
              <a:t>nu înțeleg care este scopul sau valoarea companiei</a:t>
            </a:r>
            <a:r>
              <a:rPr lang="en-GB" sz="1600">
                <a:latin typeface="Calibri"/>
                <a:ea typeface="Calibri"/>
                <a:cs typeface="Calibri"/>
                <a:sym typeface="Calibri"/>
              </a:rPr>
              <a:t>. Prin urmare, rolul TRM ca organizație și rezultatele sale nu sunt bine percepute și apreciate. </a:t>
            </a:r>
            <a:endParaRPr sz="1600">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b="1">
                <a:latin typeface="Calibri"/>
                <a:ea typeface="Calibri"/>
                <a:cs typeface="Calibri"/>
                <a:sym typeface="Calibri"/>
              </a:rPr>
              <a:t>TRM are nevoie de o față publică</a:t>
            </a:r>
            <a:r>
              <a:rPr lang="en-GB" sz="1600">
                <a:latin typeface="Calibri"/>
                <a:ea typeface="Calibri"/>
                <a:cs typeface="Calibri"/>
                <a:sym typeface="Calibri"/>
              </a:rPr>
              <a:t> care să reprezinte organizația, să promoveze valoarea și contribuția acesteia la societate și să gestioneze situațiile în care reputația companiei este pusă la îndoială.</a:t>
            </a:r>
            <a:endParaRPr sz="1600">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latin typeface="Calibri"/>
                <a:ea typeface="Calibri"/>
                <a:cs typeface="Calibri"/>
                <a:sym typeface="Calibri"/>
              </a:rPr>
              <a:t>TRM trebuie să adopte </a:t>
            </a:r>
            <a:r>
              <a:rPr lang="en-GB" sz="1600" b="1">
                <a:latin typeface="Calibri"/>
                <a:ea typeface="Calibri"/>
                <a:cs typeface="Calibri"/>
                <a:sym typeface="Calibri"/>
              </a:rPr>
              <a:t>o atitudine proactivă</a:t>
            </a:r>
            <a:r>
              <a:rPr lang="en-GB" sz="1600">
                <a:latin typeface="Calibri"/>
                <a:ea typeface="Calibri"/>
                <a:cs typeface="Calibri"/>
                <a:sym typeface="Calibri"/>
              </a:rPr>
              <a:t> care să ducă la un mai bun control și/sau la o mai bună influență a dezbaterii publice cu privire la organizație și la activitățile sale.</a:t>
            </a:r>
            <a:endParaRPr sz="1600">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latin typeface="Calibri"/>
                <a:ea typeface="Calibri"/>
                <a:cs typeface="Calibri"/>
                <a:sym typeface="Calibri"/>
              </a:rPr>
              <a:t>TRM are nevoie de </a:t>
            </a:r>
            <a:r>
              <a:rPr lang="en-GB" sz="1600" b="1">
                <a:latin typeface="Calibri"/>
                <a:ea typeface="Calibri"/>
                <a:cs typeface="Calibri"/>
                <a:sym typeface="Calibri"/>
              </a:rPr>
              <a:t>o repartizare internă clară a responsabilităților</a:t>
            </a:r>
            <a:r>
              <a:rPr lang="en-GB" sz="1600">
                <a:latin typeface="Calibri"/>
                <a:ea typeface="Calibri"/>
                <a:cs typeface="Calibri"/>
                <a:sym typeface="Calibri"/>
              </a:rPr>
              <a:t> privind comunicarea publică, precum și de procese de lucru bine structurate.</a:t>
            </a:r>
            <a:endParaRPr sz="1600">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b="1">
                <a:latin typeface="Calibri"/>
                <a:ea typeface="Calibri"/>
                <a:cs typeface="Calibri"/>
                <a:sym typeface="Calibri"/>
              </a:rPr>
              <a:t>Sunt necesare cercetări și date</a:t>
            </a:r>
            <a:r>
              <a:rPr lang="en-GB" sz="1600">
                <a:latin typeface="Calibri"/>
                <a:ea typeface="Calibri"/>
                <a:cs typeface="Calibri"/>
                <a:sym typeface="Calibri"/>
              </a:rPr>
              <a:t> pentru a lua decizii mai bine informate în ceea ce privește activitățile de comunicare ale TRM.</a:t>
            </a:r>
            <a:endParaRPr sz="1600">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latin typeface="Calibri"/>
                <a:ea typeface="Calibri"/>
                <a:cs typeface="Calibri"/>
                <a:sym typeface="Calibri"/>
              </a:rPr>
              <a:t>Compania suferă de </a:t>
            </a:r>
            <a:r>
              <a:rPr lang="en-GB" sz="1600" b="1">
                <a:latin typeface="Calibri"/>
                <a:ea typeface="Calibri"/>
                <a:cs typeface="Calibri"/>
                <a:sym typeface="Calibri"/>
              </a:rPr>
              <a:t>o lipsă de idei</a:t>
            </a:r>
            <a:r>
              <a:rPr lang="en-GB" sz="1600">
                <a:latin typeface="Calibri"/>
                <a:ea typeface="Calibri"/>
                <a:cs typeface="Calibri"/>
                <a:sym typeface="Calibri"/>
              </a:rPr>
              <a:t>, competențe și resurse în domeniul comunicării externe. Dincolo de această strategie, o astfel de situație va necesita </a:t>
            </a:r>
            <a:r>
              <a:rPr lang="en-GB" sz="1600" b="1">
                <a:latin typeface="Calibri"/>
                <a:ea typeface="Calibri"/>
                <a:cs typeface="Calibri"/>
                <a:sym typeface="Calibri"/>
              </a:rPr>
              <a:t>decizii privind alocarea de resurse</a:t>
            </a:r>
            <a:r>
              <a:rPr lang="en-GB" sz="1600">
                <a:latin typeface="Calibri"/>
                <a:ea typeface="Calibri"/>
                <a:cs typeface="Calibri"/>
                <a:sym typeface="Calibri"/>
              </a:rPr>
              <a:t>, consolidarea capacităților prin formarea și dobândirea de cunoștințe prin intermediul unor terți. Acest lucru are implicații importante în ceea ce privește alocarea resurselor.</a:t>
            </a:r>
            <a:endParaRPr sz="1100" b="1">
              <a:solidFill>
                <a:schemeClr val="dk1"/>
              </a:solidFill>
            </a:endParaRPr>
          </a:p>
          <a:p>
            <a:pPr marL="0" lvl="0" indent="0" algn="l" rtl="0">
              <a:spcBef>
                <a:spcPts val="600"/>
              </a:spcBef>
              <a:spcAft>
                <a:spcPts val="0"/>
              </a:spcAft>
              <a:buNone/>
            </a:pPr>
            <a:endParaRPr sz="1600">
              <a:latin typeface="Calibri"/>
              <a:ea typeface="Calibri"/>
              <a:cs typeface="Calibri"/>
              <a:sym typeface="Calibri"/>
            </a:endParaRPr>
          </a:p>
          <a:p>
            <a:pPr marL="457200" marR="0" lvl="0" indent="0" algn="l" rtl="0">
              <a:spcBef>
                <a:spcPts val="600"/>
              </a:spcBef>
              <a:spcAft>
                <a:spcPts val="0"/>
              </a:spcAft>
              <a:buNone/>
            </a:pPr>
            <a:endParaRPr sz="1600">
              <a:solidFill>
                <a:schemeClr val="dk1"/>
              </a:solidFill>
              <a:latin typeface="Calibri"/>
              <a:ea typeface="Calibri"/>
              <a:cs typeface="Calibri"/>
              <a:sym typeface="Calibri"/>
            </a:endParaRPr>
          </a:p>
        </p:txBody>
      </p:sp>
      <p:sp>
        <p:nvSpPr>
          <p:cNvPr id="149" name="Google Shape;149;p13"/>
          <p:cNvSpPr/>
          <p:nvPr/>
        </p:nvSpPr>
        <p:spPr>
          <a:xfrm>
            <a:off x="193185" y="1231452"/>
            <a:ext cx="2092815" cy="52322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INTERVIURI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155" name="Google Shape;155;p14"/>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156" name="Google Shape;156;p14"/>
          <p:cNvSpPr/>
          <p:nvPr/>
        </p:nvSpPr>
        <p:spPr>
          <a:xfrm>
            <a:off x="69900" y="3016313"/>
            <a:ext cx="9004200" cy="1749600"/>
          </a:xfrm>
          <a:prstGeom prst="rect">
            <a:avLst/>
          </a:prstGeom>
          <a:noFill/>
          <a:ln>
            <a:noFill/>
          </a:ln>
        </p:spPr>
        <p:txBody>
          <a:bodyPr spcFirstLastPara="1" wrap="square" lIns="91425" tIns="45700" rIns="91425" bIns="45700" anchor="t" anchorCtr="0">
            <a:spAutoFit/>
          </a:bodyPr>
          <a:lstStyle/>
          <a:p>
            <a:pPr marL="180340" lvl="0" indent="0" algn="l" rtl="0">
              <a:spcBef>
                <a:spcPts val="0"/>
              </a:spcBef>
              <a:spcAft>
                <a:spcPts val="0"/>
              </a:spcAft>
              <a:buSzPts val="1100"/>
              <a:buNone/>
            </a:pPr>
            <a:r>
              <a:rPr lang="en-GB" sz="2800">
                <a:solidFill>
                  <a:schemeClr val="dk1"/>
                </a:solidFill>
              </a:rPr>
              <a:t>Poziționarea TRM ca o organizație publică apreciată și valoroasă pentru Republica Moldova și cetățenii săi.</a:t>
            </a:r>
            <a:endParaRPr sz="2800">
              <a:solidFill>
                <a:schemeClr val="dk1"/>
              </a:solidFill>
            </a:endParaRPr>
          </a:p>
          <a:p>
            <a:pPr marL="180340" lvl="0" indent="0" algn="l" rtl="0">
              <a:spcBef>
                <a:spcPts val="0"/>
              </a:spcBef>
              <a:spcAft>
                <a:spcPts val="0"/>
              </a:spcAft>
              <a:buClr>
                <a:schemeClr val="dk1"/>
              </a:buClr>
              <a:buSzPts val="1100"/>
              <a:buFont typeface="Arial"/>
              <a:buNone/>
            </a:pPr>
            <a:endParaRPr sz="2800">
              <a:solidFill>
                <a:schemeClr val="dk1"/>
              </a:solidFill>
            </a:endParaRPr>
          </a:p>
        </p:txBody>
      </p:sp>
      <p:sp>
        <p:nvSpPr>
          <p:cNvPr id="157" name="Google Shape;157;p14"/>
          <p:cNvSpPr/>
          <p:nvPr/>
        </p:nvSpPr>
        <p:spPr>
          <a:xfrm>
            <a:off x="193185" y="1231452"/>
            <a:ext cx="2092815" cy="52322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SCOP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f8266913ac_2_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163" name="Google Shape;163;gf8266913ac_2_28"/>
          <p:cNvSpPr/>
          <p:nvPr/>
        </p:nvSpPr>
        <p:spPr>
          <a:xfrm>
            <a:off x="457201" y="1369533"/>
            <a:ext cx="2485800" cy="2708400"/>
          </a:xfrm>
          <a:prstGeom prst="rect">
            <a:avLst/>
          </a:prstGeom>
          <a:noFill/>
          <a:ln>
            <a:noFill/>
          </a:ln>
        </p:spPr>
        <p:txBody>
          <a:bodyPr spcFirstLastPara="1" wrap="square" lIns="91425" tIns="45700" rIns="91425" bIns="45700" anchor="t" anchorCtr="0">
            <a:noAutofit/>
          </a:bodyPr>
          <a:lstStyle/>
          <a:p>
            <a:pPr marL="347662"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2"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2"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2"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2"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2"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164" name="Google Shape;164;gf8266913ac_2_28"/>
          <p:cNvSpPr/>
          <p:nvPr/>
        </p:nvSpPr>
        <p:spPr>
          <a:xfrm>
            <a:off x="193175" y="1231450"/>
            <a:ext cx="1603500" cy="523200"/>
          </a:xfrm>
          <a:prstGeom prst="rect">
            <a:avLst/>
          </a:prstGeom>
          <a:solidFill>
            <a:srgbClr val="D066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Obiective</a:t>
            </a:r>
            <a:endParaRPr/>
          </a:p>
        </p:txBody>
      </p:sp>
      <p:graphicFrame>
        <p:nvGraphicFramePr>
          <p:cNvPr id="165" name="Google Shape;165;gf8266913ac_2_28"/>
          <p:cNvGraphicFramePr/>
          <p:nvPr/>
        </p:nvGraphicFramePr>
        <p:xfrm>
          <a:off x="2214175" y="1231450"/>
          <a:ext cx="3000000" cy="3000000"/>
        </p:xfrm>
        <a:graphic>
          <a:graphicData uri="http://schemas.openxmlformats.org/drawingml/2006/table">
            <a:tbl>
              <a:tblPr bandRow="1">
                <a:noFill/>
                <a:tableStyleId>{BEC30AE4-FBDD-4B53-B2F5-FB43F09472F5}</a:tableStyleId>
              </a:tblPr>
              <a:tblGrid>
                <a:gridCol w="2955025"/>
                <a:gridCol w="3149950"/>
              </a:tblGrid>
              <a:tr h="204075">
                <a:tc>
                  <a:txBody>
                    <a:bodyPr/>
                    <a:lstStyle/>
                    <a:p>
                      <a:pPr marL="0" lvl="0" indent="0" algn="ctr" rtl="0">
                        <a:spcBef>
                          <a:spcPts val="0"/>
                        </a:spcBef>
                        <a:spcAft>
                          <a:spcPts val="0"/>
                        </a:spcAft>
                        <a:buNone/>
                      </a:pPr>
                      <a:r>
                        <a:rPr lang="en-GB" sz="1100" b="1">
                          <a:solidFill>
                            <a:srgbClr val="C00000"/>
                          </a:solidFill>
                        </a:rPr>
                        <a:t>ȚINTA</a:t>
                      </a:r>
                      <a:endParaRPr sz="1100" b="1">
                        <a:solidFill>
                          <a:srgbClr val="C00000"/>
                        </a:solidFill>
                      </a:endParaRPr>
                    </a:p>
                  </a:txBody>
                  <a:tcPr marL="73025" marR="73025" marT="0" marB="0" anchor="ctr">
                    <a:solidFill>
                      <a:srgbClr val="F7CBAC"/>
                    </a:solidFill>
                  </a:tcPr>
                </a:tc>
                <a:tc>
                  <a:txBody>
                    <a:bodyPr/>
                    <a:lstStyle/>
                    <a:p>
                      <a:pPr marL="0" lvl="0" indent="0" algn="ctr" rtl="0">
                        <a:spcBef>
                          <a:spcPts val="0"/>
                        </a:spcBef>
                        <a:spcAft>
                          <a:spcPts val="0"/>
                        </a:spcAft>
                        <a:buNone/>
                      </a:pPr>
                      <a:r>
                        <a:rPr lang="en-GB" sz="1100" b="1">
                          <a:solidFill>
                            <a:srgbClr val="C00000"/>
                          </a:solidFill>
                        </a:rPr>
                        <a:t>MĂSURAREA SUCCESULUI</a:t>
                      </a:r>
                      <a:endParaRPr sz="1100" b="1">
                        <a:solidFill>
                          <a:srgbClr val="C00000"/>
                        </a:solidFill>
                      </a:endParaRPr>
                    </a:p>
                  </a:txBody>
                  <a:tcPr marL="73025" marR="73025" marT="0" marB="0" anchor="ctr">
                    <a:solidFill>
                      <a:srgbClr val="F7CBAC"/>
                    </a:solidFill>
                  </a:tcPr>
                </a:tc>
              </a:tr>
              <a:tr h="1036775">
                <a:tc>
                  <a:txBody>
                    <a:bodyPr/>
                    <a:lstStyle/>
                    <a:p>
                      <a:pPr marL="288290" lvl="0" indent="-250190" algn="l" rtl="0">
                        <a:spcBef>
                          <a:spcPts val="600"/>
                        </a:spcBef>
                        <a:spcAft>
                          <a:spcPts val="0"/>
                        </a:spcAft>
                        <a:buSzPts val="1100"/>
                        <a:buAutoNum type="arabicPeriod"/>
                      </a:pPr>
                      <a:r>
                        <a:rPr lang="en-GB" sz="1100" b="1"/>
                        <a:t>PREGĂTIREA CORPORATIVĂ</a:t>
                      </a:r>
                      <a:endParaRPr sz="1100" b="1"/>
                    </a:p>
                    <a:p>
                      <a:pPr marL="288290" lvl="0" indent="0" algn="l" rtl="0">
                        <a:spcBef>
                          <a:spcPts val="600"/>
                        </a:spcBef>
                        <a:spcAft>
                          <a:spcPts val="0"/>
                        </a:spcAft>
                        <a:buNone/>
                      </a:pPr>
                      <a:r>
                        <a:rPr lang="en-GB" sz="1100"/>
                        <a:t>Atingerea nivelului necesar de pregătire a întreprinderii pentru lansarea și gestionarea strategiei de comunicare externă propuse.</a:t>
                      </a:r>
                      <a:endParaRPr sz="1100"/>
                    </a:p>
                  </a:txBody>
                  <a:tcPr marL="73025" marR="73025" marT="0" marB="0"/>
                </a:tc>
                <a:tc>
                  <a:txBody>
                    <a:bodyPr/>
                    <a:lstStyle/>
                    <a:p>
                      <a:pPr marL="0" lvl="0" indent="0" algn="l" rtl="0">
                        <a:spcBef>
                          <a:spcPts val="600"/>
                        </a:spcBef>
                        <a:spcAft>
                          <a:spcPts val="0"/>
                        </a:spcAft>
                        <a:buNone/>
                      </a:pPr>
                      <a:r>
                        <a:rPr lang="en-GB" sz="1100"/>
                        <a:t>Finalizarea planului de acțiune pentru dezvoltarea corporativă și atingerea satisfăcătoare a principalelor realizări în materie de dezvoltare (KDA)</a:t>
                      </a:r>
                      <a:endParaRPr sz="1100">
                        <a:solidFill>
                          <a:srgbClr val="FF0000"/>
                        </a:solidFill>
                      </a:endParaRPr>
                    </a:p>
                  </a:txBody>
                  <a:tcPr marL="73025" marR="73025" marT="0" marB="0"/>
                </a:tc>
              </a:tr>
              <a:tr h="1388875">
                <a:tc>
                  <a:txBody>
                    <a:bodyPr/>
                    <a:lstStyle/>
                    <a:p>
                      <a:pPr marL="288290" lvl="0" indent="-250190" algn="l" rtl="0">
                        <a:spcBef>
                          <a:spcPts val="600"/>
                        </a:spcBef>
                        <a:spcAft>
                          <a:spcPts val="0"/>
                        </a:spcAft>
                        <a:buSzPts val="1100"/>
                        <a:buAutoNum type="arabicPeriod"/>
                      </a:pPr>
                      <a:r>
                        <a:rPr lang="en-GB" sz="1100" b="1"/>
                        <a:t>NOUA NARAȚIUNE A TRM</a:t>
                      </a:r>
                      <a:endParaRPr sz="1100" b="1"/>
                    </a:p>
                    <a:p>
                      <a:pPr marL="288290" lvl="0" indent="634" algn="l" rtl="0">
                        <a:spcBef>
                          <a:spcPts val="600"/>
                        </a:spcBef>
                        <a:spcAft>
                          <a:spcPts val="0"/>
                        </a:spcAft>
                        <a:buNone/>
                      </a:pPr>
                      <a:r>
                        <a:rPr lang="en-GB" sz="1100"/>
                        <a:t>Crearea unei noi narațiuni corporative pentru TRM, subliniind relevanța și valoarea sa pentru societatea și cetățenii Republicii Moldova, precum și principalele succese ale companiei.</a:t>
                      </a:r>
                      <a:endParaRPr sz="1100"/>
                    </a:p>
                  </a:txBody>
                  <a:tcPr marL="73025" marR="73025" marT="0" marB="0"/>
                </a:tc>
                <a:tc>
                  <a:txBody>
                    <a:bodyPr/>
                    <a:lstStyle/>
                    <a:p>
                      <a:pPr marL="0" lvl="0" indent="0" algn="l" rtl="0">
                        <a:spcBef>
                          <a:spcPts val="600"/>
                        </a:spcBef>
                        <a:spcAft>
                          <a:spcPts val="0"/>
                        </a:spcAft>
                        <a:buNone/>
                      </a:pPr>
                      <a:r>
                        <a:rPr lang="en-GB" sz="1100"/>
                        <a:t>Finalizarea unui proces de creație urmat de livrarea și aprobarea noii narațiuni corporative a TRM.</a:t>
                      </a:r>
                      <a:endParaRPr sz="1100"/>
                    </a:p>
                  </a:txBody>
                  <a:tcPr marL="73025" marR="73025" marT="0" marB="0"/>
                </a:tc>
              </a:tr>
              <a:tr h="1115000">
                <a:tc>
                  <a:txBody>
                    <a:bodyPr/>
                    <a:lstStyle/>
                    <a:p>
                      <a:pPr marL="288290" lvl="0" indent="-250190" algn="l" rtl="0">
                        <a:spcBef>
                          <a:spcPts val="600"/>
                        </a:spcBef>
                        <a:spcAft>
                          <a:spcPts val="0"/>
                        </a:spcAft>
                        <a:buSzPts val="1100"/>
                        <a:buAutoNum type="arabicPeriod"/>
                      </a:pPr>
                      <a:r>
                        <a:rPr lang="en-GB" sz="1100" b="1"/>
                        <a:t>CREȘTEREA PERCEPȚIEI PUBLICE</a:t>
                      </a:r>
                      <a:endParaRPr sz="1100" b="1"/>
                    </a:p>
                    <a:p>
                      <a:pPr marL="288290" lvl="0" indent="634" algn="l" rtl="0">
                        <a:spcBef>
                          <a:spcPts val="600"/>
                        </a:spcBef>
                        <a:spcAft>
                          <a:spcPts val="0"/>
                        </a:spcAft>
                        <a:buNone/>
                      </a:pPr>
                      <a:r>
                        <a:rPr lang="en-GB" sz="1100"/>
                        <a:t>Îmbunătățirea percepției TRM de către cetățenii moldoveni</a:t>
                      </a:r>
                      <a:endParaRPr sz="1100"/>
                    </a:p>
                    <a:p>
                      <a:pPr marL="288290" lvl="0" indent="-180340" algn="l" rtl="0">
                        <a:spcBef>
                          <a:spcPts val="600"/>
                        </a:spcBef>
                        <a:spcAft>
                          <a:spcPts val="0"/>
                        </a:spcAft>
                        <a:buNone/>
                      </a:pPr>
                      <a:endParaRPr sz="1100" b="1">
                        <a:solidFill>
                          <a:srgbClr val="FF0000"/>
                        </a:solidFill>
                      </a:endParaRPr>
                    </a:p>
                  </a:txBody>
                  <a:tcPr marL="73025" marR="73025" marT="0" marB="0"/>
                </a:tc>
                <a:tc rowSpan="2">
                  <a:txBody>
                    <a:bodyPr/>
                    <a:lstStyle/>
                    <a:p>
                      <a:pPr marL="0" lvl="0" indent="0" algn="l" rtl="0">
                        <a:spcBef>
                          <a:spcPts val="300"/>
                        </a:spcBef>
                        <a:spcAft>
                          <a:spcPts val="0"/>
                        </a:spcAft>
                        <a:buNone/>
                      </a:pPr>
                      <a:r>
                        <a:rPr lang="en-GB" sz="1100"/>
                        <a:t>Conceperea și realizarea unui proiect de cercetare privind analiza percepției și poziționării.</a:t>
                      </a:r>
                      <a:endParaRPr sz="1100"/>
                    </a:p>
                    <a:p>
                      <a:pPr marL="0" lvl="0" indent="0" algn="l" rtl="0">
                        <a:spcBef>
                          <a:spcPts val="600"/>
                        </a:spcBef>
                        <a:spcAft>
                          <a:spcPts val="0"/>
                        </a:spcAft>
                        <a:buNone/>
                      </a:pPr>
                      <a:r>
                        <a:rPr lang="en-GB" sz="1100"/>
                        <a:t>Pentru a surprinde „îmbunătățirea percepției” sau „consolidarea poziționării”, obiectivele de evoluție pentru indicatorii selectați pot fi definite doar după prima fază operațională a strategiei, iar această cercetare va furniza atât o performanță de referință, cât și concluzii privind factorii care afectează performanța indicatorilor. Acest lucru va permite TRM să definească apoi un plan de acțiune de îmbunătățire în funcție de învățăminte și de resursele disponibile.</a:t>
                      </a:r>
                      <a:endParaRPr sz="1100"/>
                    </a:p>
                  </a:txBody>
                  <a:tcPr marL="73025" marR="73025" marT="0" marB="0" anchor="ctr"/>
                </a:tc>
              </a:tr>
              <a:tr h="1643175">
                <a:tc>
                  <a:txBody>
                    <a:bodyPr/>
                    <a:lstStyle/>
                    <a:p>
                      <a:pPr marL="288290" lvl="0" indent="-250190" algn="l" rtl="0">
                        <a:spcBef>
                          <a:spcPts val="600"/>
                        </a:spcBef>
                        <a:spcAft>
                          <a:spcPts val="0"/>
                        </a:spcAft>
                        <a:buSzPts val="1100"/>
                        <a:buAutoNum type="arabicPeriod"/>
                      </a:pPr>
                      <a:r>
                        <a:rPr lang="en-GB" sz="1100" b="1"/>
                        <a:t>CONSOLIDAREA POZIȚIEI PE PIAȚĂ A TRM</a:t>
                      </a:r>
                      <a:endParaRPr sz="1100" b="1"/>
                    </a:p>
                    <a:p>
                      <a:pPr marL="288290" lvl="0" indent="634" algn="l" rtl="0">
                        <a:spcBef>
                          <a:spcPts val="600"/>
                        </a:spcBef>
                        <a:spcAft>
                          <a:spcPts val="0"/>
                        </a:spcAft>
                        <a:buNone/>
                      </a:pPr>
                      <a:r>
                        <a:rPr lang="en-GB" sz="1100"/>
                        <a:t>Consolidarea poziției TRM în ecosistemul mediatic și politic din Republica Moldova.</a:t>
                      </a:r>
                      <a:endParaRPr sz="1100"/>
                    </a:p>
                    <a:p>
                      <a:pPr marL="288290" lvl="0" indent="-180340" algn="l" rtl="0">
                        <a:spcBef>
                          <a:spcPts val="600"/>
                        </a:spcBef>
                        <a:spcAft>
                          <a:spcPts val="0"/>
                        </a:spcAft>
                        <a:buNone/>
                      </a:pPr>
                      <a:endParaRPr sz="1100"/>
                    </a:p>
                  </a:txBody>
                  <a:tcPr marL="73025" marR="73025" marT="0" marB="0"/>
                </a:tc>
                <a:tc vMerge="1">
                  <a:txBody>
                    <a:bodyPr/>
                    <a:lstStyle/>
                    <a:p>
                      <a:endParaRPr lang="ru-RU"/>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f8266913ac_2_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171" name="Google Shape;171;gf8266913ac_2_37"/>
          <p:cNvSpPr/>
          <p:nvPr/>
        </p:nvSpPr>
        <p:spPr>
          <a:xfrm>
            <a:off x="193185" y="1231452"/>
            <a:ext cx="1771200" cy="523200"/>
          </a:xfrm>
          <a:prstGeom prst="rect">
            <a:avLst/>
          </a:prstGeom>
          <a:solidFill>
            <a:srgbClr val="D066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ACȚIUNI</a:t>
            </a:r>
            <a:endParaRPr/>
          </a:p>
        </p:txBody>
      </p:sp>
      <p:graphicFrame>
        <p:nvGraphicFramePr>
          <p:cNvPr id="172" name="Google Shape;172;gf8266913ac_2_37"/>
          <p:cNvGraphicFramePr/>
          <p:nvPr/>
        </p:nvGraphicFramePr>
        <p:xfrm>
          <a:off x="341313" y="1993463"/>
          <a:ext cx="3000000" cy="3000000"/>
        </p:xfrm>
        <a:graphic>
          <a:graphicData uri="http://schemas.openxmlformats.org/drawingml/2006/table">
            <a:tbl>
              <a:tblPr bandRow="1">
                <a:noFill/>
                <a:tableStyleId>{BEC30AE4-FBDD-4B53-B2F5-FB43F09472F5}</a:tableStyleId>
              </a:tblPr>
              <a:tblGrid>
                <a:gridCol w="4140825"/>
                <a:gridCol w="4320550"/>
              </a:tblGrid>
              <a:tr h="248275">
                <a:tc>
                  <a:txBody>
                    <a:bodyPr/>
                    <a:lstStyle/>
                    <a:p>
                      <a:pPr marL="0" lvl="0" indent="0" algn="l" rtl="0">
                        <a:spcBef>
                          <a:spcPts val="0"/>
                        </a:spcBef>
                        <a:spcAft>
                          <a:spcPts val="0"/>
                        </a:spcAft>
                        <a:buNone/>
                      </a:pPr>
                      <a:r>
                        <a:rPr lang="en-GB" sz="1100" b="1">
                          <a:solidFill>
                            <a:srgbClr val="C00000"/>
                          </a:solidFill>
                        </a:rPr>
                        <a:t>ȚINTA</a:t>
                      </a:r>
                      <a:endParaRPr sz="1100" b="1">
                        <a:solidFill>
                          <a:srgbClr val="C00000"/>
                        </a:solidFill>
                      </a:endParaRPr>
                    </a:p>
                  </a:txBody>
                  <a:tcPr marL="73025" marR="73025" marT="0" marB="0" anchor="ctr">
                    <a:solidFill>
                      <a:srgbClr val="F7CBAC"/>
                    </a:solidFill>
                  </a:tcPr>
                </a:tc>
                <a:tc>
                  <a:txBody>
                    <a:bodyPr/>
                    <a:lstStyle/>
                    <a:p>
                      <a:pPr marL="0" lvl="0" indent="0" algn="l" rtl="0">
                        <a:spcBef>
                          <a:spcPts val="0"/>
                        </a:spcBef>
                        <a:spcAft>
                          <a:spcPts val="0"/>
                        </a:spcAft>
                        <a:buNone/>
                      </a:pPr>
                      <a:r>
                        <a:rPr lang="en-GB" sz="1100" b="1">
                          <a:solidFill>
                            <a:srgbClr val="C00000"/>
                          </a:solidFill>
                        </a:rPr>
                        <a:t>MĂSURAREA SUCCESULUI</a:t>
                      </a:r>
                      <a:endParaRPr sz="1100" b="1">
                        <a:solidFill>
                          <a:srgbClr val="C00000"/>
                        </a:solidFill>
                      </a:endParaRPr>
                    </a:p>
                  </a:txBody>
                  <a:tcPr marL="73025" marR="73025" marT="0" marB="0" anchor="ctr">
                    <a:solidFill>
                      <a:srgbClr val="F7CBAC"/>
                    </a:solidFill>
                  </a:tcPr>
                </a:tc>
              </a:tr>
              <a:tr h="619125">
                <a:tc>
                  <a:txBody>
                    <a:bodyPr/>
                    <a:lstStyle/>
                    <a:p>
                      <a:pPr marL="19050" lvl="0" indent="0" algn="l" rtl="0">
                        <a:spcBef>
                          <a:spcPts val="600"/>
                        </a:spcBef>
                        <a:spcAft>
                          <a:spcPts val="0"/>
                        </a:spcAft>
                        <a:buNone/>
                      </a:pPr>
                      <a:r>
                        <a:rPr lang="en-GB" sz="1100"/>
                        <a:t>Atingerea nivelului necesar de pregătire a întreprinderii pentru lansarea și gestionarea strategiei de comunicare externă propuse.</a:t>
                      </a:r>
                      <a:endParaRPr sz="1100"/>
                    </a:p>
                  </a:txBody>
                  <a:tcPr marL="73025" marR="73025" marT="0" marB="0"/>
                </a:tc>
                <a:tc>
                  <a:txBody>
                    <a:bodyPr/>
                    <a:lstStyle/>
                    <a:p>
                      <a:pPr marL="0" lvl="0" indent="0" algn="l" rtl="0">
                        <a:spcBef>
                          <a:spcPts val="600"/>
                        </a:spcBef>
                        <a:spcAft>
                          <a:spcPts val="0"/>
                        </a:spcAft>
                        <a:buNone/>
                      </a:pPr>
                      <a:r>
                        <a:rPr lang="en-GB" sz="1100"/>
                        <a:t>Finalizarea planului de acțiune pentru dezvoltarea corporativă și atingerea satisfăcătoare a principalelor realizări în materie de dezvoltare (KDA) identificate.</a:t>
                      </a:r>
                      <a:endParaRPr sz="1100">
                        <a:solidFill>
                          <a:srgbClr val="FF0000"/>
                        </a:solidFill>
                      </a:endParaRPr>
                    </a:p>
                  </a:txBody>
                  <a:tcPr marL="73025" marR="73025" marT="0" marB="0"/>
                </a:tc>
              </a:tr>
            </a:tbl>
          </a:graphicData>
        </a:graphic>
      </p:graphicFrame>
      <p:graphicFrame>
        <p:nvGraphicFramePr>
          <p:cNvPr id="173" name="Google Shape;173;gf8266913ac_2_37"/>
          <p:cNvGraphicFramePr/>
          <p:nvPr/>
        </p:nvGraphicFramePr>
        <p:xfrm>
          <a:off x="341288" y="3035100"/>
          <a:ext cx="3000000" cy="3000000"/>
        </p:xfrm>
        <a:graphic>
          <a:graphicData uri="http://schemas.openxmlformats.org/drawingml/2006/table">
            <a:tbl>
              <a:tblPr bandRow="1">
                <a:noFill/>
                <a:tableStyleId>{BEC30AE4-FBDD-4B53-B2F5-FB43F09472F5}</a:tableStyleId>
              </a:tblPr>
              <a:tblGrid>
                <a:gridCol w="2070725"/>
                <a:gridCol w="2070125"/>
                <a:gridCol w="2424450"/>
                <a:gridCol w="1896100"/>
              </a:tblGrid>
              <a:tr h="292100">
                <a:tc>
                  <a:txBody>
                    <a:bodyPr/>
                    <a:lstStyle/>
                    <a:p>
                      <a:pPr marL="0" lvl="0" indent="0" algn="l" rtl="0">
                        <a:spcBef>
                          <a:spcPts val="0"/>
                        </a:spcBef>
                        <a:spcAft>
                          <a:spcPts val="0"/>
                        </a:spcAft>
                        <a:buNone/>
                      </a:pPr>
                      <a:r>
                        <a:rPr lang="en-GB" sz="1100" b="1">
                          <a:solidFill>
                            <a:srgbClr val="C00000"/>
                          </a:solidFill>
                        </a:rPr>
                        <a:t>ACȚIUNE</a:t>
                      </a:r>
                      <a:endParaRPr sz="1100" b="1">
                        <a:solidFill>
                          <a:srgbClr val="C00000"/>
                        </a:solidFill>
                      </a:endParaRPr>
                    </a:p>
                  </a:txBody>
                  <a:tcPr marL="73025" marR="73025" marT="0" marB="0" anchor="ctr">
                    <a:solidFill>
                      <a:srgbClr val="F7CBAC"/>
                    </a:solidFill>
                  </a:tcPr>
                </a:tc>
                <a:tc>
                  <a:txBody>
                    <a:bodyPr/>
                    <a:lstStyle/>
                    <a:p>
                      <a:pPr marL="0" lvl="0" indent="0" algn="ctr" rtl="0">
                        <a:spcBef>
                          <a:spcPts val="0"/>
                        </a:spcBef>
                        <a:spcAft>
                          <a:spcPts val="0"/>
                        </a:spcAft>
                        <a:buNone/>
                      </a:pPr>
                      <a:r>
                        <a:rPr lang="en-GB" sz="1100" b="1">
                          <a:solidFill>
                            <a:srgbClr val="C00000"/>
                          </a:solidFill>
                        </a:rPr>
                        <a:t>REZULTAT / BENEFICIU</a:t>
                      </a:r>
                      <a:endParaRPr sz="1100" b="1">
                        <a:solidFill>
                          <a:srgbClr val="C00000"/>
                        </a:solidFill>
                      </a:endParaRPr>
                    </a:p>
                  </a:txBody>
                  <a:tcPr marL="73025" marR="73025" marT="0" marB="0" anchor="ctr">
                    <a:solidFill>
                      <a:srgbClr val="F7CBAC"/>
                    </a:solidFill>
                  </a:tcPr>
                </a:tc>
                <a:tc>
                  <a:txBody>
                    <a:bodyPr/>
                    <a:lstStyle/>
                    <a:p>
                      <a:pPr marL="0" lvl="0" indent="0" algn="ctr" rtl="0">
                        <a:spcBef>
                          <a:spcPts val="0"/>
                        </a:spcBef>
                        <a:spcAft>
                          <a:spcPts val="0"/>
                        </a:spcAft>
                        <a:buNone/>
                      </a:pPr>
                      <a:r>
                        <a:rPr lang="en-GB" sz="950" b="1">
                          <a:solidFill>
                            <a:srgbClr val="C00000"/>
                          </a:solidFill>
                        </a:rPr>
                        <a:t>Principalele realizări în materie de dezvoltare</a:t>
                      </a:r>
                      <a:endParaRPr sz="950" b="1">
                        <a:solidFill>
                          <a:srgbClr val="C00000"/>
                        </a:solidFill>
                      </a:endParaRPr>
                    </a:p>
                  </a:txBody>
                  <a:tcPr marL="73025" marR="73025" marT="0" marB="0" anchor="ctr">
                    <a:solidFill>
                      <a:srgbClr val="F7CBAC"/>
                    </a:solidFill>
                  </a:tcPr>
                </a:tc>
                <a:tc>
                  <a:txBody>
                    <a:bodyPr/>
                    <a:lstStyle/>
                    <a:p>
                      <a:pPr marL="0" lvl="0" indent="0" algn="ctr" rtl="0">
                        <a:spcBef>
                          <a:spcPts val="0"/>
                        </a:spcBef>
                        <a:spcAft>
                          <a:spcPts val="0"/>
                        </a:spcAft>
                        <a:buNone/>
                      </a:pPr>
                      <a:r>
                        <a:rPr lang="en-GB" sz="1100" b="1">
                          <a:solidFill>
                            <a:srgbClr val="C00000"/>
                          </a:solidFill>
                        </a:rPr>
                        <a:t>RECOMANDĂRI</a:t>
                      </a:r>
                      <a:endParaRPr sz="1100" b="1">
                        <a:solidFill>
                          <a:srgbClr val="C00000"/>
                        </a:solidFill>
                      </a:endParaRPr>
                    </a:p>
                  </a:txBody>
                  <a:tcPr marL="73025" marR="73025" marT="0" marB="0" anchor="ctr">
                    <a:solidFill>
                      <a:srgbClr val="F7CBAC"/>
                    </a:solidFill>
                  </a:tcPr>
                </a:tc>
              </a:tr>
              <a:tr h="3213025">
                <a:tc>
                  <a:txBody>
                    <a:bodyPr/>
                    <a:lstStyle/>
                    <a:p>
                      <a:pPr marL="228600" lvl="0" indent="0" algn="l" rtl="0">
                        <a:spcBef>
                          <a:spcPts val="300"/>
                        </a:spcBef>
                        <a:spcAft>
                          <a:spcPts val="0"/>
                        </a:spcAft>
                        <a:buNone/>
                      </a:pPr>
                      <a:r>
                        <a:rPr lang="en-GB" sz="1000" b="1"/>
                        <a:t>1.1 Realizarea unei analize a Serviciului Comunicare și Relații Internaționale pentru a evalua responsabilitățile, structura, competențele și resursele acestuia.     </a:t>
                      </a:r>
                      <a:endParaRPr sz="1000" b="1"/>
                    </a:p>
                  </a:txBody>
                  <a:tcPr marL="73025" marR="73025" marT="0" marB="0"/>
                </a:tc>
                <a:tc>
                  <a:txBody>
                    <a:bodyPr/>
                    <a:lstStyle/>
                    <a:p>
                      <a:pPr marL="111760" lvl="0" indent="-153670" algn="l" rtl="0">
                        <a:spcBef>
                          <a:spcPts val="300"/>
                        </a:spcBef>
                        <a:spcAft>
                          <a:spcPts val="0"/>
                        </a:spcAft>
                        <a:buSzPts val="1000"/>
                        <a:buFont typeface="Arial"/>
                        <a:buChar char="-"/>
                      </a:pPr>
                      <a:r>
                        <a:rPr lang="en-GB" sz="1000"/>
                        <a:t>Asigurarea unei implementări competente și eficiente a strategiei de comunicare care să conducă la realizarea obiectivelor.</a:t>
                      </a:r>
                      <a:endParaRPr sz="1000"/>
                    </a:p>
                    <a:p>
                      <a:pPr marL="0" lvl="0" indent="0" algn="l" rtl="0">
                        <a:spcBef>
                          <a:spcPts val="300"/>
                        </a:spcBef>
                        <a:spcAft>
                          <a:spcPts val="0"/>
                        </a:spcAft>
                        <a:buNone/>
                      </a:pPr>
                      <a:endParaRPr sz="1000">
                        <a:solidFill>
                          <a:srgbClr val="FF0000"/>
                        </a:solidFill>
                      </a:endParaRPr>
                    </a:p>
                  </a:txBody>
                  <a:tcPr marL="73025" marR="73025" marT="0" marB="0"/>
                </a:tc>
                <a:tc>
                  <a:txBody>
                    <a:bodyPr/>
                    <a:lstStyle/>
                    <a:p>
                      <a:pPr marL="108585" lvl="0" indent="-153035" algn="l" rtl="0">
                        <a:spcBef>
                          <a:spcPts val="300"/>
                        </a:spcBef>
                        <a:spcAft>
                          <a:spcPts val="0"/>
                        </a:spcAft>
                        <a:buSzPts val="1000"/>
                        <a:buFont typeface="Arial"/>
                        <a:buChar char="-"/>
                      </a:pPr>
                      <a:r>
                        <a:rPr lang="en-GB" sz="1000"/>
                        <a:t>Revizuirea serviciului a fost finalizată și propunerea de recomandări/plan de acțiune pentru schimbări a fost realizată.</a:t>
                      </a:r>
                      <a:endParaRPr sz="1000"/>
                    </a:p>
                    <a:p>
                      <a:pPr marL="108585" lvl="0" indent="-153035" algn="l" rtl="0">
                        <a:spcBef>
                          <a:spcPts val="300"/>
                        </a:spcBef>
                        <a:spcAft>
                          <a:spcPts val="0"/>
                        </a:spcAft>
                        <a:buSzPts val="1000"/>
                        <a:buFont typeface="Arial"/>
                        <a:buChar char="-"/>
                      </a:pPr>
                      <a:r>
                        <a:rPr lang="en-GB" sz="1000"/>
                        <a:t>Decizii privind modificările și alocarea resurselor.</a:t>
                      </a:r>
                      <a:endParaRPr sz="1000"/>
                    </a:p>
                    <a:p>
                      <a:pPr marL="108585" lvl="0" indent="-153035" algn="l" rtl="0">
                        <a:spcBef>
                          <a:spcPts val="300"/>
                        </a:spcBef>
                        <a:spcAft>
                          <a:spcPts val="0"/>
                        </a:spcAft>
                        <a:buSzPts val="1000"/>
                        <a:buFont typeface="Arial"/>
                        <a:buChar char="-"/>
                      </a:pPr>
                      <a:r>
                        <a:rPr lang="en-GB" sz="1000"/>
                        <a:t>Noua structură a fost creată și este operațională.</a:t>
                      </a:r>
                      <a:endParaRPr sz="1000"/>
                    </a:p>
                    <a:p>
                      <a:pPr marL="108585" lvl="0" indent="-153035" algn="l" rtl="0">
                        <a:spcBef>
                          <a:spcPts val="300"/>
                        </a:spcBef>
                        <a:spcAft>
                          <a:spcPts val="0"/>
                        </a:spcAft>
                        <a:buSzPts val="1000"/>
                        <a:buFont typeface="Arial"/>
                        <a:buChar char="-"/>
                      </a:pPr>
                      <a:r>
                        <a:rPr lang="en-GB" sz="1000"/>
                        <a:t>A fost finalizată adecvarea efectivelor.</a:t>
                      </a:r>
                      <a:endParaRPr sz="1000"/>
                    </a:p>
                    <a:p>
                      <a:pPr marL="108585" lvl="0" indent="-153035" algn="l" rtl="0">
                        <a:spcBef>
                          <a:spcPts val="300"/>
                        </a:spcBef>
                        <a:spcAft>
                          <a:spcPts val="0"/>
                        </a:spcAft>
                        <a:buSzPts val="1000"/>
                        <a:buFont typeface="Arial"/>
                        <a:buChar char="-"/>
                      </a:pPr>
                      <a:r>
                        <a:rPr lang="en-GB" sz="1000"/>
                        <a:t>Planul de formare a fost lansat.</a:t>
                      </a:r>
                      <a:endParaRPr sz="1000"/>
                    </a:p>
                    <a:p>
                      <a:pPr marL="0" lvl="0" indent="0" algn="l" rtl="0">
                        <a:spcBef>
                          <a:spcPts val="300"/>
                        </a:spcBef>
                        <a:spcAft>
                          <a:spcPts val="0"/>
                        </a:spcAft>
                        <a:buNone/>
                      </a:pPr>
                      <a:endParaRPr sz="1000"/>
                    </a:p>
                    <a:p>
                      <a:pPr marL="0" lvl="0" indent="0" algn="l" rtl="0">
                        <a:spcBef>
                          <a:spcPts val="300"/>
                        </a:spcBef>
                        <a:spcAft>
                          <a:spcPts val="0"/>
                        </a:spcAft>
                        <a:buNone/>
                      </a:pPr>
                      <a:endParaRPr sz="1000"/>
                    </a:p>
                  </a:txBody>
                  <a:tcPr marL="73025" marR="73025" marT="0" marB="0"/>
                </a:tc>
                <a:tc>
                  <a:txBody>
                    <a:bodyPr/>
                    <a:lstStyle/>
                    <a:p>
                      <a:pPr marL="118110" lvl="0" indent="-153670" algn="l" rtl="0">
                        <a:spcBef>
                          <a:spcPts val="300"/>
                        </a:spcBef>
                        <a:spcAft>
                          <a:spcPts val="0"/>
                        </a:spcAft>
                        <a:buSzPts val="1000"/>
                        <a:buFont typeface="Arial"/>
                        <a:buChar char="-"/>
                      </a:pPr>
                      <a:r>
                        <a:rPr lang="en-GB" sz="1000"/>
                        <a:t>Luarea în considerare a unei posibile divizări a serviciului în două unități operaționale diferite (comunicare / relații internaționale) pentru a obține claritate și eficacitate operațională.</a:t>
                      </a:r>
                      <a:endParaRPr sz="1000"/>
                    </a:p>
                    <a:p>
                      <a:pPr marL="118110" lvl="0" indent="-153670" algn="l" rtl="0">
                        <a:spcBef>
                          <a:spcPts val="300"/>
                        </a:spcBef>
                        <a:spcAft>
                          <a:spcPts val="0"/>
                        </a:spcAft>
                        <a:buSzPts val="1000"/>
                        <a:buFont typeface="Arial"/>
                        <a:buChar char="-"/>
                      </a:pPr>
                      <a:r>
                        <a:rPr lang="en-GB" sz="1000"/>
                        <a:t>Efectivul și bugetul adecvat în funcție de nevoile și cerințele rezultate din strategia de comunicare.</a:t>
                      </a:r>
                      <a:endParaRPr sz="1000"/>
                    </a:p>
                    <a:p>
                      <a:pPr marL="118110" lvl="0" indent="-153670" algn="l" rtl="0">
                        <a:spcBef>
                          <a:spcPts val="300"/>
                        </a:spcBef>
                        <a:spcAft>
                          <a:spcPts val="0"/>
                        </a:spcAft>
                        <a:buSzPts val="1000"/>
                        <a:buFont typeface="Arial"/>
                        <a:buChar char="-"/>
                      </a:pPr>
                      <a:r>
                        <a:rPr lang="en-GB" sz="1000"/>
                        <a:t>Abordarea problemelor de formare dintr-o dublă perspectivă: mai întâi abordarea nevoilor urgente și apoi investiția în dezvoltarea continuă a personalului. </a:t>
                      </a:r>
                      <a:endParaRPr sz="1000"/>
                    </a:p>
                  </a:txBody>
                  <a:tcPr marL="73025" marR="73025"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179" name="Google Shape;179;p17"/>
          <p:cNvSpPr/>
          <p:nvPr/>
        </p:nvSpPr>
        <p:spPr>
          <a:xfrm>
            <a:off x="236810" y="1348877"/>
            <a:ext cx="1771200" cy="52320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ACȚIUNI</a:t>
            </a:r>
            <a:endParaRPr/>
          </a:p>
        </p:txBody>
      </p:sp>
      <p:graphicFrame>
        <p:nvGraphicFramePr>
          <p:cNvPr id="180" name="Google Shape;180;p17"/>
          <p:cNvGraphicFramePr/>
          <p:nvPr/>
        </p:nvGraphicFramePr>
        <p:xfrm>
          <a:off x="236800" y="2416875"/>
          <a:ext cx="3000000" cy="3000000"/>
        </p:xfrm>
        <a:graphic>
          <a:graphicData uri="http://schemas.openxmlformats.org/drawingml/2006/table">
            <a:tbl>
              <a:tblPr bandRow="1">
                <a:noFill/>
                <a:tableStyleId>{BEC30AE4-FBDD-4B53-B2F5-FB43F09472F5}</a:tableStyleId>
              </a:tblPr>
              <a:tblGrid>
                <a:gridCol w="4407100"/>
                <a:gridCol w="4263300"/>
              </a:tblGrid>
              <a:tr h="361150">
                <a:tc>
                  <a:txBody>
                    <a:bodyPr/>
                    <a:lstStyle/>
                    <a:p>
                      <a:pPr marL="0" lvl="0" indent="0" algn="ctr" rtl="0">
                        <a:spcBef>
                          <a:spcPts val="0"/>
                        </a:spcBef>
                        <a:spcAft>
                          <a:spcPts val="0"/>
                        </a:spcAft>
                        <a:buNone/>
                      </a:pPr>
                      <a:r>
                        <a:rPr lang="en-GB" sz="1100" b="1"/>
                        <a:t>Obiectivul 3 - Îmbunătățirea percepției publice</a:t>
                      </a:r>
                      <a:endParaRPr sz="1100" b="1"/>
                    </a:p>
                  </a:txBody>
                  <a:tcPr marL="68575" marR="68575" marT="0" marB="0" anchor="ctr">
                    <a:solidFill>
                      <a:srgbClr val="E7E6E6"/>
                    </a:solidFill>
                  </a:tcPr>
                </a:tc>
                <a:tc>
                  <a:txBody>
                    <a:bodyPr/>
                    <a:lstStyle/>
                    <a:p>
                      <a:pPr marL="0" lvl="0" indent="0" algn="ctr" rtl="0">
                        <a:spcBef>
                          <a:spcPts val="0"/>
                        </a:spcBef>
                        <a:spcAft>
                          <a:spcPts val="0"/>
                        </a:spcAft>
                        <a:buNone/>
                      </a:pPr>
                      <a:r>
                        <a:rPr lang="en-GB" sz="1100" b="1"/>
                        <a:t>Obiectivul 4 - Consolidarea poziționării TRM pe piață</a:t>
                      </a:r>
                      <a:endParaRPr sz="1100" b="1"/>
                    </a:p>
                  </a:txBody>
                  <a:tcPr marL="68575" marR="68575" marT="0" marB="0" anchor="ctr">
                    <a:solidFill>
                      <a:srgbClr val="E7E6E6"/>
                    </a:solidFill>
                  </a:tcPr>
                </a:tc>
              </a:tr>
              <a:tr h="269000">
                <a:tc gridSpan="2">
                  <a:txBody>
                    <a:bodyPr/>
                    <a:lstStyle/>
                    <a:p>
                      <a:pPr marL="0" lvl="0" indent="0" algn="ctr" rtl="0">
                        <a:spcBef>
                          <a:spcPts val="0"/>
                        </a:spcBef>
                        <a:spcAft>
                          <a:spcPts val="0"/>
                        </a:spcAft>
                        <a:buNone/>
                      </a:pPr>
                      <a:r>
                        <a:rPr lang="en-GB" sz="1100" b="1">
                          <a:solidFill>
                            <a:srgbClr val="C00000"/>
                          </a:solidFill>
                        </a:rPr>
                        <a:t>COMUNICARE EXTERNĂ</a:t>
                      </a:r>
                      <a:endParaRPr sz="1100" b="1">
                        <a:solidFill>
                          <a:srgbClr val="C00000"/>
                        </a:solidFill>
                      </a:endParaRPr>
                    </a:p>
                  </a:txBody>
                  <a:tcPr marL="68575" marR="68575" marT="0" marB="0" anchor="ctr">
                    <a:solidFill>
                      <a:srgbClr val="F7CBAC"/>
                    </a:solidFill>
                  </a:tcPr>
                </a:tc>
                <a:tc hMerge="1">
                  <a:txBody>
                    <a:bodyPr/>
                    <a:lstStyle/>
                    <a:p>
                      <a:endParaRPr lang="ru-RU"/>
                    </a:p>
                  </a:txBody>
                  <a:tcPr/>
                </a:tc>
              </a:tr>
              <a:tr h="2764525">
                <a:tc>
                  <a:txBody>
                    <a:bodyPr/>
                    <a:lstStyle/>
                    <a:p>
                      <a:pPr marL="107950" lvl="0" indent="-171450" algn="l" rtl="0">
                        <a:spcBef>
                          <a:spcPts val="600"/>
                        </a:spcBef>
                        <a:spcAft>
                          <a:spcPts val="0"/>
                        </a:spcAft>
                        <a:buSzPts val="1000"/>
                        <a:buFont typeface="Arial"/>
                        <a:buChar char="-"/>
                      </a:pPr>
                      <a:r>
                        <a:rPr lang="en-GB" sz="1000"/>
                        <a:t>Schimbarea accentului/direcției comunicării TRM: nu vorbiți despre companie și virtuțile sale, ci lăsați-i pe alții, cum ar fi cetățenii și părțile interesate, să vorbească despre motivul pentru care TRM este relevantă în viața lor.</a:t>
                      </a:r>
                      <a:endParaRPr sz="1000"/>
                    </a:p>
                    <a:p>
                      <a:pPr marL="107950" lvl="0" indent="-171450" algn="l" rtl="0">
                        <a:spcBef>
                          <a:spcPts val="600"/>
                        </a:spcBef>
                        <a:spcAft>
                          <a:spcPts val="0"/>
                        </a:spcAft>
                        <a:buSzPts val="1000"/>
                        <a:buFont typeface="Arial"/>
                        <a:buChar char="-"/>
                      </a:pPr>
                      <a:r>
                        <a:rPr lang="en-GB" sz="1000"/>
                        <a:t>Adoptați o abordare proactivă: </a:t>
                      </a:r>
                      <a:endParaRPr sz="1000"/>
                    </a:p>
                    <a:p>
                      <a:pPr marL="396240" lvl="1" indent="-243840" algn="l" rtl="0">
                        <a:spcBef>
                          <a:spcPts val="600"/>
                        </a:spcBef>
                        <a:spcAft>
                          <a:spcPts val="0"/>
                        </a:spcAft>
                        <a:buSzPts val="1000"/>
                        <a:buFont typeface="Arial"/>
                        <a:buChar char="o"/>
                      </a:pPr>
                      <a:r>
                        <a:rPr lang="en-GB" sz="1000"/>
                        <a:t>Întotdeauna identificați și comunicați valoarea conținutului TRM, precum și a oricăror servicii/activități ale dumneavoastră. </a:t>
                      </a:r>
                      <a:endParaRPr sz="1000"/>
                    </a:p>
                    <a:p>
                      <a:pPr marL="396240" lvl="1" indent="-243840" algn="l" rtl="0">
                        <a:spcBef>
                          <a:spcPts val="600"/>
                        </a:spcBef>
                        <a:spcAft>
                          <a:spcPts val="0"/>
                        </a:spcAft>
                        <a:buSzPts val="1000"/>
                        <a:buFont typeface="Arial"/>
                        <a:buChar char="o"/>
                      </a:pPr>
                      <a:r>
                        <a:rPr lang="en-GB" sz="1000"/>
                        <a:t>Împărtășiți succesul TRM cu audiența fără ezitare sau întârziere, dar nu exagerați. Fiți mai rapizi decât cei care critică TRM.</a:t>
                      </a:r>
                      <a:endParaRPr sz="1000"/>
                    </a:p>
                    <a:p>
                      <a:pPr marL="107950" lvl="0" indent="-171450" algn="l" rtl="0">
                        <a:spcBef>
                          <a:spcPts val="600"/>
                        </a:spcBef>
                        <a:spcAft>
                          <a:spcPts val="0"/>
                        </a:spcAft>
                        <a:buSzPts val="1000"/>
                        <a:buFont typeface="Arial"/>
                        <a:buChar char="-"/>
                      </a:pPr>
                      <a:r>
                        <a:rPr lang="en-GB" sz="1000"/>
                        <a:t>Utilizarea informațiilor și a datelor privind publicul/publicul pentru a înțelege caracteristicile fiecărui grup de public și pentru a elabora mesaje specifice și căi de comunicare personalizate.</a:t>
                      </a:r>
                      <a:endParaRPr sz="1000"/>
                    </a:p>
                    <a:p>
                      <a:pPr marL="107950" lvl="0" indent="-171450" algn="l" rtl="0">
                        <a:spcBef>
                          <a:spcPts val="600"/>
                        </a:spcBef>
                        <a:spcAft>
                          <a:spcPts val="0"/>
                        </a:spcAft>
                        <a:buSzPts val="1000"/>
                        <a:buFont typeface="Arial"/>
                        <a:buChar char="-"/>
                      </a:pPr>
                      <a:r>
                        <a:rPr lang="en-GB" sz="1000"/>
                        <a:t>Axarea pe depolitizarea discuției despre TRM și redirecționarea către valoarea și viitorul acesteia.</a:t>
                      </a:r>
                      <a:endParaRPr sz="1000" b="1"/>
                    </a:p>
                  </a:txBody>
                  <a:tcPr marL="68575" marR="68575" marT="0" marB="0"/>
                </a:tc>
                <a:tc>
                  <a:txBody>
                    <a:bodyPr/>
                    <a:lstStyle/>
                    <a:p>
                      <a:pPr marL="107950" lvl="0" indent="-171450" algn="l" rtl="0">
                        <a:spcBef>
                          <a:spcPts val="600"/>
                        </a:spcBef>
                        <a:spcAft>
                          <a:spcPts val="0"/>
                        </a:spcAft>
                        <a:buSzPts val="1000"/>
                        <a:buFont typeface="Arial"/>
                        <a:buChar char="-"/>
                      </a:pPr>
                      <a:r>
                        <a:rPr lang="en-GB" sz="1000"/>
                        <a:t>Împărtășirea în mod public a ambițiilor și planurilor TRM de a impulsiona dezvoltarea industriei media din Moldova și explicitarea modului în care TRM poate sprijini alți actori de pe piață.</a:t>
                      </a:r>
                      <a:endParaRPr sz="1000"/>
                    </a:p>
                    <a:p>
                      <a:pPr marL="107950" lvl="0" indent="-171450" algn="l" rtl="0">
                        <a:spcBef>
                          <a:spcPts val="600"/>
                        </a:spcBef>
                        <a:spcAft>
                          <a:spcPts val="0"/>
                        </a:spcAft>
                        <a:buSzPts val="1000"/>
                        <a:buFont typeface="Arial"/>
                        <a:buChar char="-"/>
                      </a:pPr>
                      <a:r>
                        <a:rPr lang="en-GB" sz="1000"/>
                        <a:t>Promovarea oricărui parteneriat pe care îl dezvoltați, concentrându-vă nu pe ceea ce se face, ci pe ceea ce se obține și pe valoarea pentru cetățeni.</a:t>
                      </a:r>
                      <a:endParaRPr sz="1000"/>
                    </a:p>
                  </a:txBody>
                  <a:tcPr marL="68575" marR="68575" marT="0" marB="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186" name="Google Shape;186;p18"/>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pic>
        <p:nvPicPr>
          <p:cNvPr id="187" name="Google Shape;187;p18" descr="Imagen que contiene objeto, cuerda, colorido, tabla&#10;&#10;Descripción generada automáticamente"/>
          <p:cNvPicPr preferRelativeResize="0"/>
          <p:nvPr/>
        </p:nvPicPr>
        <p:blipFill rotWithShape="1">
          <a:blip r:embed="rId3">
            <a:alphaModFix/>
          </a:blip>
          <a:srcRect b="5004"/>
          <a:stretch/>
        </p:blipFill>
        <p:spPr>
          <a:xfrm>
            <a:off x="0" y="988778"/>
            <a:ext cx="9144000" cy="58692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193" name="Google Shape;193;p19"/>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194" name="Google Shape;194;p19"/>
          <p:cNvSpPr/>
          <p:nvPr/>
        </p:nvSpPr>
        <p:spPr>
          <a:xfrm>
            <a:off x="193185" y="1231452"/>
            <a:ext cx="3284112" cy="52322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ANALIZA SITUAȚIEI</a:t>
            </a:r>
            <a:endParaRPr/>
          </a:p>
        </p:txBody>
      </p:sp>
      <p:sp>
        <p:nvSpPr>
          <p:cNvPr id="195" name="Google Shape;195;p19"/>
          <p:cNvSpPr/>
          <p:nvPr/>
        </p:nvSpPr>
        <p:spPr>
          <a:xfrm>
            <a:off x="193185" y="1908936"/>
            <a:ext cx="8950815" cy="4401205"/>
          </a:xfrm>
          <a:prstGeom prst="rect">
            <a:avLst/>
          </a:prstGeom>
          <a:noFill/>
          <a:ln>
            <a:noFill/>
          </a:ln>
        </p:spPr>
        <p:txBody>
          <a:bodyPr spcFirstLastPara="1" wrap="square" lIns="91425" tIns="45700" rIns="91425" bIns="45700" anchor="t" anchorCtr="0">
            <a:spAutoFit/>
          </a:bodyPr>
          <a:lstStyle/>
          <a:p>
            <a:pPr marL="457200" marR="0" lvl="0" indent="-330200" algn="l" rtl="0">
              <a:lnSpc>
                <a:spcPct val="100000"/>
              </a:lnSpc>
              <a:spcBef>
                <a:spcPts val="0"/>
              </a:spcBef>
              <a:spcAft>
                <a:spcPts val="0"/>
              </a:spcAft>
              <a:buClr>
                <a:srgbClr val="FF7338"/>
              </a:buClr>
              <a:buSzPts val="1600"/>
              <a:buFont typeface="Calibri"/>
              <a:buChar char="❖"/>
            </a:pPr>
            <a:r>
              <a:rPr lang="en-GB" sz="1600" b="1">
                <a:latin typeface="Calibri"/>
                <a:ea typeface="Calibri"/>
                <a:cs typeface="Calibri"/>
                <a:sym typeface="Calibri"/>
              </a:rPr>
              <a:t>În trecut au fost desfășurate unele activități de comunicare intern</a:t>
            </a:r>
            <a:r>
              <a:rPr lang="en-GB" sz="1600">
                <a:latin typeface="Calibri"/>
                <a:ea typeface="Calibri"/>
                <a:cs typeface="Calibri"/>
                <a:sym typeface="Calibri"/>
              </a:rPr>
              <a:t>ă, însă nu și-au atins obiectivele din cauza acceptării/utilizării/participării scăzute a personalului TRM</a:t>
            </a:r>
            <a:endParaRPr sz="1600">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latin typeface="Calibri"/>
                <a:ea typeface="Calibri"/>
                <a:cs typeface="Calibri"/>
                <a:sym typeface="Calibri"/>
              </a:rPr>
              <a:t>Serviciul Comunicare și Relații Internaționale nu dispune de </a:t>
            </a:r>
            <a:r>
              <a:rPr lang="en-GB" sz="1600" b="1">
                <a:latin typeface="Calibri"/>
                <a:ea typeface="Calibri"/>
                <a:cs typeface="Calibri"/>
                <a:sym typeface="Calibri"/>
              </a:rPr>
              <a:t>resursele adecvate și de capacitatea de de lucru </a:t>
            </a:r>
            <a:r>
              <a:rPr lang="en-GB" sz="1600">
                <a:latin typeface="Calibri"/>
                <a:ea typeface="Calibri"/>
                <a:cs typeface="Calibri"/>
                <a:sym typeface="Calibri"/>
              </a:rPr>
              <a:t>pentru a aborda această problemă.</a:t>
            </a:r>
            <a:endParaRPr sz="1600">
              <a:latin typeface="Calibri"/>
              <a:ea typeface="Calibri"/>
              <a:cs typeface="Calibri"/>
              <a:sym typeface="Calibri"/>
            </a:endParaRPr>
          </a:p>
          <a:p>
            <a:pPr marL="0" lvl="0" indent="0" algn="l" rtl="0">
              <a:spcBef>
                <a:spcPts val="600"/>
              </a:spcBef>
              <a:spcAft>
                <a:spcPts val="0"/>
              </a:spcAft>
              <a:buNone/>
            </a:pPr>
            <a:r>
              <a:rPr lang="en-GB" sz="1600">
                <a:latin typeface="Calibri"/>
                <a:ea typeface="Calibri"/>
                <a:cs typeface="Calibri"/>
                <a:sym typeface="Calibri"/>
              </a:rPr>
              <a:t>TRM suferă de </a:t>
            </a:r>
            <a:r>
              <a:rPr lang="en-GB" sz="1600" b="1">
                <a:latin typeface="Calibri"/>
                <a:ea typeface="Calibri"/>
                <a:cs typeface="Calibri"/>
                <a:sym typeface="Calibri"/>
              </a:rPr>
              <a:t>o fragmentare internă</a:t>
            </a:r>
            <a:r>
              <a:rPr lang="en-GB" sz="1600">
                <a:latin typeface="Calibri"/>
                <a:ea typeface="Calibri"/>
                <a:cs typeface="Calibri"/>
                <a:sym typeface="Calibri"/>
              </a:rPr>
              <a:t> cauzată de:</a:t>
            </a:r>
            <a:endParaRPr sz="1600">
              <a:latin typeface="Calibri"/>
              <a:ea typeface="Calibri"/>
              <a:cs typeface="Calibri"/>
              <a:sym typeface="Calibri"/>
            </a:endParaRPr>
          </a:p>
          <a:p>
            <a:pPr marL="457200" lvl="0" indent="-330200" algn="l" rtl="0">
              <a:spcBef>
                <a:spcPts val="600"/>
              </a:spcBef>
              <a:spcAft>
                <a:spcPts val="0"/>
              </a:spcAft>
              <a:buSzPts val="1600"/>
              <a:buFont typeface="Calibri"/>
              <a:buChar char="●"/>
            </a:pPr>
            <a:r>
              <a:rPr lang="en-GB" sz="1600">
                <a:latin typeface="Calibri"/>
                <a:ea typeface="Calibri"/>
                <a:cs typeface="Calibri"/>
                <a:sym typeface="Calibri"/>
              </a:rPr>
              <a:t>Facilitățile și departamentele sale se află în două locații diferite.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GB" sz="1600">
                <a:latin typeface="Calibri"/>
                <a:ea typeface="Calibri"/>
                <a:cs typeface="Calibri"/>
                <a:sym typeface="Calibri"/>
              </a:rPr>
              <a:t>Structura și situația de întreținere a locațiilor și clădirilor TRM nu favorizează comunicarea interpersonală sau de grup dincolo de colegii apropiați. </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GB" sz="1600">
                <a:latin typeface="Calibri"/>
                <a:ea typeface="Calibri"/>
                <a:cs typeface="Calibri"/>
                <a:sym typeface="Calibri"/>
              </a:rPr>
              <a:t>Departamentele funcționează în mod izolat, ceea ce duce la un schimb limitat de idei și informații între angajați. Acest lucru împiedică colaborarea și sinergia.</a:t>
            </a:r>
            <a:endParaRPr sz="1600">
              <a:latin typeface="Calibri"/>
              <a:ea typeface="Calibri"/>
              <a:cs typeface="Calibri"/>
              <a:sym typeface="Calibri"/>
            </a:endParaRPr>
          </a:p>
          <a:p>
            <a:pPr marL="457200" lvl="0" indent="0" algn="l" rtl="0">
              <a:spcBef>
                <a:spcPts val="600"/>
              </a:spcBef>
              <a:spcAft>
                <a:spcPts val="0"/>
              </a:spcAft>
              <a:buNone/>
            </a:pPr>
            <a:endParaRPr sz="600">
              <a:latin typeface="Calibri"/>
              <a:ea typeface="Calibri"/>
              <a:cs typeface="Calibri"/>
              <a:sym typeface="Calibri"/>
            </a:endParaRPr>
          </a:p>
          <a:p>
            <a:pPr marL="457200" lvl="0" indent="-330200" algn="l" rtl="0">
              <a:spcBef>
                <a:spcPts val="600"/>
              </a:spcBef>
              <a:spcAft>
                <a:spcPts val="0"/>
              </a:spcAft>
              <a:buClr>
                <a:srgbClr val="FF7338"/>
              </a:buClr>
              <a:buSzPts val="1600"/>
              <a:buFont typeface="Calibri"/>
              <a:buChar char="❖"/>
            </a:pPr>
            <a:r>
              <a:rPr lang="en-GB" sz="1600">
                <a:latin typeface="Calibri"/>
                <a:ea typeface="Calibri"/>
                <a:cs typeface="Calibri"/>
                <a:sym typeface="Calibri"/>
              </a:rPr>
              <a:t>TRM se confruntă cu un </a:t>
            </a:r>
            <a:r>
              <a:rPr lang="en-GB" sz="1600" b="1">
                <a:latin typeface="Calibri"/>
                <a:ea typeface="Calibri"/>
                <a:cs typeface="Calibri"/>
                <a:sym typeface="Calibri"/>
              </a:rPr>
              <a:t>decalaj între generații.</a:t>
            </a:r>
            <a:endParaRPr b="1"/>
          </a:p>
          <a:p>
            <a:pPr marL="457200" lvl="0" indent="-330200" algn="l" rtl="0">
              <a:spcBef>
                <a:spcPts val="0"/>
              </a:spcBef>
              <a:spcAft>
                <a:spcPts val="0"/>
              </a:spcAft>
              <a:buClr>
                <a:srgbClr val="FF7338"/>
              </a:buClr>
              <a:buSzPts val="1600"/>
              <a:buFont typeface="Calibri"/>
              <a:buChar char="❖"/>
            </a:pPr>
            <a:r>
              <a:rPr lang="en-GB" sz="1600" b="1">
                <a:latin typeface="Calibri"/>
                <a:ea typeface="Calibri"/>
                <a:cs typeface="Calibri"/>
                <a:sym typeface="Calibri"/>
              </a:rPr>
              <a:t>Cultura corporativă moștenită </a:t>
            </a:r>
            <a:r>
              <a:rPr lang="en-GB" sz="1600">
                <a:latin typeface="Calibri"/>
                <a:ea typeface="Calibri"/>
                <a:cs typeface="Calibri"/>
                <a:sym typeface="Calibri"/>
              </a:rPr>
              <a:t>de TRM este caracterizată de colaborare redusă între departamente,  puțină Informație care circulă atât de sus în jos, cât și de jos în sus și influența puternică a practicilor profesionale, atitudinilor și mentalităților tradiționale care nu contribuie la dezvoltarea necesară a organizației.</a:t>
            </a:r>
            <a:endParaRPr sz="1600">
              <a:latin typeface="Calibri"/>
              <a:ea typeface="Calibri"/>
              <a:cs typeface="Calibri"/>
              <a:sym typeface="Calibri"/>
            </a:endParaRPr>
          </a:p>
          <a:p>
            <a:pPr marL="457200" marR="0" lvl="0" indent="-330200" algn="l" rtl="0">
              <a:spcBef>
                <a:spcPts val="0"/>
              </a:spcBef>
              <a:spcAft>
                <a:spcPts val="0"/>
              </a:spcAft>
              <a:buClr>
                <a:srgbClr val="FF7338"/>
              </a:buClr>
              <a:buSzPts val="1600"/>
              <a:buFont typeface="Calibri"/>
              <a:buChar char="❖"/>
            </a:pPr>
            <a:r>
              <a:rPr lang="en-GB" sz="1600" b="1">
                <a:latin typeface="Calibri"/>
                <a:ea typeface="Calibri"/>
                <a:cs typeface="Calibri"/>
                <a:sym typeface="Calibri"/>
              </a:rPr>
              <a:t>Impactul măsurilor legate de pandemia</a:t>
            </a:r>
            <a:r>
              <a:rPr lang="en-GB" sz="1600">
                <a:latin typeface="Calibri"/>
                <a:ea typeface="Calibri"/>
                <a:cs typeface="Calibri"/>
                <a:sym typeface="Calibri"/>
              </a:rPr>
              <a:t> COVID-19, cum ar fi lucrul la distanță.</a:t>
            </a:r>
            <a:endParaRPr sz="16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37" name="Google Shape;37;p2"/>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b="0" i="0" u="none" strike="noStrike" cap="none">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b="0" i="0" u="none" strike="noStrike" cap="none">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b="0" i="0" u="none" strike="noStrike" cap="none">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b="0" i="0" u="none" strike="noStrike" cap="none">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b="0" i="0" u="none" strike="noStrike" cap="none">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b="0" i="0" u="none" strike="noStrike" cap="none">
              <a:solidFill>
                <a:srgbClr val="7F7F7F"/>
              </a:solidFill>
              <a:latin typeface="Calibri"/>
              <a:ea typeface="Calibri"/>
              <a:cs typeface="Calibri"/>
              <a:sym typeface="Calibri"/>
            </a:endParaRPr>
          </a:p>
        </p:txBody>
      </p:sp>
      <p:sp>
        <p:nvSpPr>
          <p:cNvPr id="38" name="Google Shape;38;p2"/>
          <p:cNvSpPr/>
          <p:nvPr/>
        </p:nvSpPr>
        <p:spPr>
          <a:xfrm>
            <a:off x="457200" y="2096360"/>
            <a:ext cx="7592095" cy="295465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D0662F"/>
              </a:buClr>
              <a:buSzPts val="1800"/>
              <a:buFont typeface="Noto Sans Symbols"/>
              <a:buChar char="❖"/>
            </a:pPr>
            <a:r>
              <a:rPr lang="en-GB" sz="1800" b="0" i="0" u="none" strike="noStrike" cap="none">
                <a:solidFill>
                  <a:srgbClr val="222222"/>
                </a:solidFill>
                <a:latin typeface="Calibri"/>
                <a:ea typeface="Calibri"/>
                <a:cs typeface="Calibri"/>
                <a:sym typeface="Calibri"/>
              </a:rPr>
              <a:t> </a:t>
            </a:r>
            <a:r>
              <a:rPr lang="en-GB" sz="1800">
                <a:solidFill>
                  <a:srgbClr val="222222"/>
                </a:solidFill>
                <a:latin typeface="Calibri"/>
                <a:ea typeface="Calibri"/>
                <a:cs typeface="Calibri"/>
                <a:sym typeface="Calibri"/>
              </a:rPr>
              <a:t>Echipa de proiect</a:t>
            </a:r>
            <a:endParaRPr/>
          </a:p>
          <a:p>
            <a:pPr marL="285750" marR="0" lvl="0" indent="-285750" algn="l" rtl="0">
              <a:spcBef>
                <a:spcPts val="1200"/>
              </a:spcBef>
              <a:spcAft>
                <a:spcPts val="0"/>
              </a:spcAft>
              <a:buClr>
                <a:srgbClr val="D0662F"/>
              </a:buClr>
              <a:buSzPts val="1800"/>
              <a:buFont typeface="Noto Sans Symbols"/>
              <a:buChar char="❖"/>
            </a:pPr>
            <a:r>
              <a:rPr lang="en-GB" sz="1800" b="0" i="0" u="none" strike="noStrike" cap="none">
                <a:solidFill>
                  <a:srgbClr val="222222"/>
                </a:solidFill>
                <a:latin typeface="Calibri"/>
                <a:ea typeface="Calibri"/>
                <a:cs typeface="Calibri"/>
                <a:sym typeface="Calibri"/>
              </a:rPr>
              <a:t> </a:t>
            </a:r>
            <a:r>
              <a:rPr lang="en-GB" sz="1800">
                <a:solidFill>
                  <a:srgbClr val="222222"/>
                </a:solidFill>
                <a:latin typeface="Calibri"/>
                <a:ea typeface="Calibri"/>
                <a:cs typeface="Calibri"/>
                <a:sym typeface="Calibri"/>
              </a:rPr>
              <a:t>Interviuri</a:t>
            </a:r>
            <a:endParaRPr/>
          </a:p>
          <a:p>
            <a:pPr marL="285750" marR="0" lvl="0" indent="-285750" algn="l" rtl="0">
              <a:spcBef>
                <a:spcPts val="1200"/>
              </a:spcBef>
              <a:spcAft>
                <a:spcPts val="0"/>
              </a:spcAft>
              <a:buClr>
                <a:srgbClr val="D0662F"/>
              </a:buClr>
              <a:buSzPts val="1800"/>
              <a:buFont typeface="Noto Sans Symbols"/>
              <a:buChar char="❖"/>
            </a:pPr>
            <a:r>
              <a:rPr lang="en-GB" sz="1800">
                <a:solidFill>
                  <a:srgbClr val="222222"/>
                </a:solidFill>
                <a:latin typeface="Calibri"/>
                <a:ea typeface="Calibri"/>
                <a:cs typeface="Calibri"/>
                <a:sym typeface="Calibri"/>
              </a:rPr>
              <a:t> Programul proiectului</a:t>
            </a:r>
            <a:endParaRPr/>
          </a:p>
          <a:p>
            <a:pPr marL="285750" marR="0" lvl="0" indent="-285750" algn="l" rtl="0">
              <a:spcBef>
                <a:spcPts val="1200"/>
              </a:spcBef>
              <a:spcAft>
                <a:spcPts val="0"/>
              </a:spcAft>
              <a:buClr>
                <a:srgbClr val="D0662F"/>
              </a:buClr>
              <a:buSzPts val="1800"/>
              <a:buFont typeface="Noto Sans Symbols"/>
              <a:buChar char="❖"/>
            </a:pPr>
            <a:r>
              <a:rPr lang="en-GB" sz="1800" b="0" i="0" u="none" strike="noStrike" cap="none">
                <a:solidFill>
                  <a:srgbClr val="222222"/>
                </a:solidFill>
                <a:latin typeface="Calibri"/>
                <a:ea typeface="Calibri"/>
                <a:cs typeface="Calibri"/>
                <a:sym typeface="Calibri"/>
              </a:rPr>
              <a:t> </a:t>
            </a:r>
            <a:r>
              <a:rPr lang="en-GB" sz="1800">
                <a:solidFill>
                  <a:srgbClr val="222222"/>
                </a:solidFill>
                <a:latin typeface="Calibri"/>
                <a:ea typeface="Calibri"/>
                <a:cs typeface="Calibri"/>
                <a:sym typeface="Calibri"/>
              </a:rPr>
              <a:t>Analiza contextului</a:t>
            </a:r>
            <a:endParaRPr/>
          </a:p>
          <a:p>
            <a:pPr marL="285750" marR="0" lvl="0" indent="-285750" algn="l" rtl="0">
              <a:spcBef>
                <a:spcPts val="1200"/>
              </a:spcBef>
              <a:spcAft>
                <a:spcPts val="0"/>
              </a:spcAft>
              <a:buClr>
                <a:srgbClr val="D0662F"/>
              </a:buClr>
              <a:buSzPts val="1800"/>
              <a:buFont typeface="Noto Sans Symbols"/>
              <a:buChar char="❖"/>
            </a:pPr>
            <a:r>
              <a:rPr lang="en-GB" sz="1800">
                <a:solidFill>
                  <a:srgbClr val="222222"/>
                </a:solidFill>
                <a:latin typeface="Calibri"/>
                <a:ea typeface="Calibri"/>
                <a:cs typeface="Calibri"/>
                <a:sym typeface="Calibri"/>
              </a:rPr>
              <a:t> Strategia de comunicare externă</a:t>
            </a:r>
            <a:endParaRPr/>
          </a:p>
          <a:p>
            <a:pPr marL="285750" marR="0" lvl="0" indent="-285750" algn="l" rtl="0">
              <a:spcBef>
                <a:spcPts val="1200"/>
              </a:spcBef>
              <a:spcAft>
                <a:spcPts val="0"/>
              </a:spcAft>
              <a:buClr>
                <a:srgbClr val="D0662F"/>
              </a:buClr>
              <a:buSzPts val="1800"/>
              <a:buFont typeface="Noto Sans Symbols"/>
              <a:buChar char="❖"/>
            </a:pPr>
            <a:r>
              <a:rPr lang="en-GB" sz="1800" b="0" i="0" u="none" strike="noStrike" cap="none">
                <a:solidFill>
                  <a:srgbClr val="222222"/>
                </a:solidFill>
                <a:latin typeface="Calibri"/>
                <a:ea typeface="Calibri"/>
                <a:cs typeface="Calibri"/>
                <a:sym typeface="Calibri"/>
              </a:rPr>
              <a:t> </a:t>
            </a:r>
            <a:r>
              <a:rPr lang="en-GB" sz="1800">
                <a:solidFill>
                  <a:srgbClr val="222222"/>
                </a:solidFill>
                <a:latin typeface="Calibri"/>
                <a:ea typeface="Calibri"/>
                <a:cs typeface="Calibri"/>
                <a:sym typeface="Calibri"/>
              </a:rPr>
              <a:t>Strategia de comunicare internă</a:t>
            </a:r>
            <a:endParaRPr sz="1800">
              <a:solidFill>
                <a:srgbClr val="222222"/>
              </a:solidFill>
              <a:latin typeface="Calibri"/>
              <a:ea typeface="Calibri"/>
              <a:cs typeface="Calibri"/>
              <a:sym typeface="Calibri"/>
            </a:endParaRPr>
          </a:p>
          <a:p>
            <a:pPr marL="285750" marR="0" lvl="0" indent="-285750" algn="l" rtl="0">
              <a:spcBef>
                <a:spcPts val="1200"/>
              </a:spcBef>
              <a:spcAft>
                <a:spcPts val="0"/>
              </a:spcAft>
              <a:buClr>
                <a:srgbClr val="D0662F"/>
              </a:buClr>
              <a:buSzPts val="1800"/>
              <a:buFont typeface="Noto Sans Symbols"/>
              <a:buChar char="❖"/>
            </a:pPr>
            <a:r>
              <a:rPr lang="en-GB" sz="1800" b="0" i="0" u="none" strike="noStrike" cap="none">
                <a:solidFill>
                  <a:srgbClr val="222222"/>
                </a:solidFill>
                <a:latin typeface="Calibri"/>
                <a:ea typeface="Calibri"/>
                <a:cs typeface="Calibri"/>
                <a:sym typeface="Calibri"/>
              </a:rPr>
              <a:t> </a:t>
            </a:r>
            <a:r>
              <a:rPr lang="en-GB" sz="1800">
                <a:solidFill>
                  <a:srgbClr val="222222"/>
                </a:solidFill>
                <a:latin typeface="Calibri"/>
                <a:ea typeface="Calibri"/>
                <a:cs typeface="Calibri"/>
                <a:sym typeface="Calibri"/>
              </a:rPr>
              <a:t>Întrebări și răspunsuri</a:t>
            </a:r>
            <a:endParaRPr/>
          </a:p>
        </p:txBody>
      </p:sp>
      <p:sp>
        <p:nvSpPr>
          <p:cNvPr id="39" name="Google Shape;39;p2"/>
          <p:cNvSpPr/>
          <p:nvPr/>
        </p:nvSpPr>
        <p:spPr>
          <a:xfrm>
            <a:off x="193184" y="1231452"/>
            <a:ext cx="3387143" cy="52322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Prezentarea de azi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201" name="Google Shape;201;p20"/>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202" name="Google Shape;202;p20"/>
          <p:cNvSpPr/>
          <p:nvPr/>
        </p:nvSpPr>
        <p:spPr>
          <a:xfrm>
            <a:off x="193185" y="1231452"/>
            <a:ext cx="2092815" cy="52322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INTERVIURI</a:t>
            </a:r>
            <a:endParaRPr/>
          </a:p>
        </p:txBody>
      </p:sp>
      <p:sp>
        <p:nvSpPr>
          <p:cNvPr id="203" name="Google Shape;203;p20"/>
          <p:cNvSpPr/>
          <p:nvPr/>
        </p:nvSpPr>
        <p:spPr>
          <a:xfrm>
            <a:off x="193175" y="1992773"/>
            <a:ext cx="8229600" cy="4728600"/>
          </a:xfrm>
          <a:prstGeom prst="rect">
            <a:avLst/>
          </a:prstGeom>
          <a:noFill/>
          <a:ln>
            <a:noFill/>
          </a:ln>
        </p:spPr>
        <p:txBody>
          <a:bodyPr spcFirstLastPara="1" wrap="square" lIns="91425" tIns="45700" rIns="91425" bIns="45700" anchor="t" anchorCtr="0">
            <a:spAutoFit/>
          </a:bodyPr>
          <a:lstStyle/>
          <a:p>
            <a:pPr marL="457200" lvl="0" indent="-342900" algn="l" rtl="0">
              <a:spcBef>
                <a:spcPts val="600"/>
              </a:spcBef>
              <a:spcAft>
                <a:spcPts val="0"/>
              </a:spcAft>
              <a:buClr>
                <a:srgbClr val="FF7338"/>
              </a:buClr>
              <a:buSzPts val="1800"/>
              <a:buFont typeface="Calibri"/>
              <a:buChar char="❖"/>
            </a:pPr>
            <a:r>
              <a:rPr lang="en-GB" sz="1800" b="1">
                <a:solidFill>
                  <a:schemeClr val="dk1"/>
                </a:solidFill>
                <a:latin typeface="Calibri"/>
                <a:ea typeface="Calibri"/>
                <a:cs typeface="Calibri"/>
                <a:sym typeface="Calibri"/>
              </a:rPr>
              <a:t>O comunicare</a:t>
            </a:r>
            <a:r>
              <a:rPr lang="en-GB" sz="1800">
                <a:solidFill>
                  <a:schemeClr val="dk1"/>
                </a:solidFill>
                <a:latin typeface="Calibri"/>
                <a:ea typeface="Calibri"/>
                <a:cs typeface="Calibri"/>
                <a:sym typeface="Calibri"/>
              </a:rPr>
              <a:t> mai frecventă, mai fluentă și mai eficientă </a:t>
            </a:r>
            <a:r>
              <a:rPr lang="en-GB" sz="1800" b="1">
                <a:solidFill>
                  <a:schemeClr val="dk1"/>
                </a:solidFill>
                <a:latin typeface="Calibri"/>
                <a:ea typeface="Calibri"/>
                <a:cs typeface="Calibri"/>
                <a:sym typeface="Calibri"/>
              </a:rPr>
              <a:t>între departamente</a:t>
            </a:r>
            <a:r>
              <a:rPr lang="en-GB" sz="1800">
                <a:solidFill>
                  <a:schemeClr val="dk1"/>
                </a:solidFill>
                <a:latin typeface="Calibri"/>
                <a:ea typeface="Calibri"/>
                <a:cs typeface="Calibri"/>
                <a:sym typeface="Calibri"/>
              </a:rPr>
              <a:t> este o necesitate pentru a îmbunătăți performanța corporativă a TRM, utilizarea resurselor și serviciile sale către cetățeni.</a:t>
            </a:r>
            <a:endParaRPr sz="1800">
              <a:latin typeface="Calibri"/>
              <a:ea typeface="Calibri"/>
              <a:cs typeface="Calibri"/>
              <a:sym typeface="Calibri"/>
            </a:endParaRPr>
          </a:p>
          <a:p>
            <a:pPr marL="457200" lvl="0" indent="-342900" algn="l" rtl="0">
              <a:spcBef>
                <a:spcPts val="0"/>
              </a:spcBef>
              <a:spcAft>
                <a:spcPts val="0"/>
              </a:spcAft>
              <a:buClr>
                <a:srgbClr val="FF7338"/>
              </a:buClr>
              <a:buSzPts val="1800"/>
              <a:buFont typeface="Calibri"/>
              <a:buChar char="❖"/>
            </a:pPr>
            <a:r>
              <a:rPr lang="en-GB" sz="1800">
                <a:solidFill>
                  <a:schemeClr val="dk1"/>
                </a:solidFill>
                <a:latin typeface="Calibri"/>
                <a:ea typeface="Calibri"/>
                <a:cs typeface="Calibri"/>
                <a:sym typeface="Calibri"/>
              </a:rPr>
              <a:t>Este necesar să se </a:t>
            </a:r>
            <a:r>
              <a:rPr lang="en-GB" sz="1800" b="1">
                <a:solidFill>
                  <a:schemeClr val="dk1"/>
                </a:solidFill>
                <a:latin typeface="Calibri"/>
                <a:ea typeface="Calibri"/>
                <a:cs typeface="Calibri"/>
                <a:sym typeface="Calibri"/>
              </a:rPr>
              <a:t>reducă decalajul generațional </a:t>
            </a:r>
            <a:r>
              <a:rPr lang="en-GB" sz="1800">
                <a:solidFill>
                  <a:schemeClr val="dk1"/>
                </a:solidFill>
                <a:latin typeface="Calibri"/>
                <a:ea typeface="Calibri"/>
                <a:cs typeface="Calibri"/>
                <a:sym typeface="Calibri"/>
              </a:rPr>
              <a:t>dintre angajați.</a:t>
            </a:r>
            <a:endParaRPr sz="1800">
              <a:latin typeface="Calibri"/>
              <a:ea typeface="Calibri"/>
              <a:cs typeface="Calibri"/>
              <a:sym typeface="Calibri"/>
            </a:endParaRPr>
          </a:p>
          <a:p>
            <a:pPr marL="457200" lvl="0" indent="-342900" algn="l" rtl="0">
              <a:spcBef>
                <a:spcPts val="0"/>
              </a:spcBef>
              <a:spcAft>
                <a:spcPts val="0"/>
              </a:spcAft>
              <a:buClr>
                <a:srgbClr val="FF7338"/>
              </a:buClr>
              <a:buSzPts val="1800"/>
              <a:buFont typeface="Calibri"/>
              <a:buChar char="❖"/>
            </a:pPr>
            <a:r>
              <a:rPr lang="en-GB" sz="1800">
                <a:solidFill>
                  <a:schemeClr val="dk1"/>
                </a:solidFill>
                <a:latin typeface="Calibri"/>
                <a:ea typeface="Calibri"/>
                <a:cs typeface="Calibri"/>
                <a:sym typeface="Calibri"/>
              </a:rPr>
              <a:t>TRM trebuie să lucreze urgent la </a:t>
            </a:r>
            <a:r>
              <a:rPr lang="en-GB" sz="1800" b="1">
                <a:solidFill>
                  <a:schemeClr val="dk1"/>
                </a:solidFill>
                <a:latin typeface="Calibri"/>
                <a:ea typeface="Calibri"/>
                <a:cs typeface="Calibri"/>
                <a:sym typeface="Calibri"/>
              </a:rPr>
              <a:t>dezvoltarea angajamentului, a sentimentului de apartenență și a atitudinii pozitive </a:t>
            </a:r>
            <a:r>
              <a:rPr lang="en-GB" sz="1800">
                <a:solidFill>
                  <a:schemeClr val="dk1"/>
                </a:solidFill>
                <a:latin typeface="Calibri"/>
                <a:ea typeface="Calibri"/>
                <a:cs typeface="Calibri"/>
                <a:sym typeface="Calibri"/>
              </a:rPr>
              <a:t>a angajaților săi față de organizație.</a:t>
            </a:r>
            <a:endParaRPr sz="1800">
              <a:latin typeface="Calibri"/>
              <a:ea typeface="Calibri"/>
              <a:cs typeface="Calibri"/>
              <a:sym typeface="Calibri"/>
            </a:endParaRPr>
          </a:p>
          <a:p>
            <a:pPr marL="457200" lvl="0" indent="-342900" algn="l" rtl="0">
              <a:spcBef>
                <a:spcPts val="0"/>
              </a:spcBef>
              <a:spcAft>
                <a:spcPts val="0"/>
              </a:spcAft>
              <a:buClr>
                <a:srgbClr val="FF7338"/>
              </a:buClr>
              <a:buSzPts val="1800"/>
              <a:buFont typeface="Calibri"/>
              <a:buChar char="❖"/>
            </a:pPr>
            <a:r>
              <a:rPr lang="en-GB" sz="1800">
                <a:latin typeface="Calibri"/>
                <a:ea typeface="Calibri"/>
                <a:cs typeface="Calibri"/>
                <a:sym typeface="Calibri"/>
              </a:rPr>
              <a:t>TRM trebuie să depună urgent eforturi pentru a </a:t>
            </a:r>
            <a:r>
              <a:rPr lang="en-GB" sz="1800" b="1">
                <a:latin typeface="Calibri"/>
                <a:ea typeface="Calibri"/>
                <a:cs typeface="Calibri"/>
                <a:sym typeface="Calibri"/>
              </a:rPr>
              <a:t>dezvolta o atitudine de colaborare, de schimb și de încredere în propriile forțe</a:t>
            </a:r>
            <a:r>
              <a:rPr lang="en-GB" sz="1800">
                <a:latin typeface="Calibri"/>
                <a:ea typeface="Calibri"/>
                <a:cs typeface="Calibri"/>
                <a:sym typeface="Calibri"/>
              </a:rPr>
              <a:t> în rândul angajaților săi, pentru a îmbunătăți performanța și a maximiza resursele sale limitate.</a:t>
            </a:r>
            <a:endParaRPr sz="1800">
              <a:latin typeface="Calibri"/>
              <a:ea typeface="Calibri"/>
              <a:cs typeface="Calibri"/>
              <a:sym typeface="Calibri"/>
            </a:endParaRPr>
          </a:p>
          <a:p>
            <a:pPr marL="457200" marR="0" lvl="0" indent="-342900" algn="l" rtl="0">
              <a:lnSpc>
                <a:spcPct val="100000"/>
              </a:lnSpc>
              <a:spcBef>
                <a:spcPts val="0"/>
              </a:spcBef>
              <a:spcAft>
                <a:spcPts val="0"/>
              </a:spcAft>
              <a:buClr>
                <a:srgbClr val="FF7338"/>
              </a:buClr>
              <a:buSzPts val="1800"/>
              <a:buFont typeface="Calibri"/>
              <a:buChar char="❖"/>
            </a:pPr>
            <a:r>
              <a:rPr lang="en-GB" sz="1800">
                <a:latin typeface="Calibri"/>
                <a:ea typeface="Calibri"/>
                <a:cs typeface="Calibri"/>
                <a:sym typeface="Calibri"/>
              </a:rPr>
              <a:t>TRM este în mod constant subiectul unor </a:t>
            </a:r>
            <a:r>
              <a:rPr lang="en-GB" sz="1800" b="1">
                <a:latin typeface="Calibri"/>
                <a:ea typeface="Calibri"/>
                <a:cs typeface="Calibri"/>
                <a:sym typeface="Calibri"/>
              </a:rPr>
              <a:t>critici negative</a:t>
            </a:r>
            <a:r>
              <a:rPr lang="en-GB" sz="1800">
                <a:latin typeface="Calibri"/>
                <a:ea typeface="Calibri"/>
                <a:cs typeface="Calibri"/>
                <a:sym typeface="Calibri"/>
              </a:rPr>
              <a:t>. Acest lucru are un impact evident asupra moralului și atitudinii personalului TRM. Dezvoltarea unei strategii de comunicare internă capabilă să contrabalanseze aceste efecte negative este urgentă.</a:t>
            </a:r>
            <a:endParaRPr sz="1800">
              <a:latin typeface="Calibri"/>
              <a:ea typeface="Calibri"/>
              <a:cs typeface="Calibri"/>
              <a:sym typeface="Calibri"/>
            </a:endParaRPr>
          </a:p>
          <a:p>
            <a:pPr marL="457200" lvl="0" indent="-342900" algn="l" rtl="0">
              <a:spcBef>
                <a:spcPts val="0"/>
              </a:spcBef>
              <a:spcAft>
                <a:spcPts val="0"/>
              </a:spcAft>
              <a:buClr>
                <a:srgbClr val="FF7338"/>
              </a:buClr>
              <a:buSzPts val="1800"/>
              <a:buFont typeface="Calibri"/>
              <a:buChar char="❖"/>
            </a:pPr>
            <a:r>
              <a:rPr lang="en-GB" sz="1800">
                <a:latin typeface="Calibri"/>
                <a:ea typeface="Calibri"/>
                <a:cs typeface="Calibri"/>
                <a:sym typeface="Calibri"/>
              </a:rPr>
              <a:t>Ar trebui stabilite noi procese de comunicare internă pentru </a:t>
            </a:r>
            <a:r>
              <a:rPr lang="en-GB" sz="1800" b="1">
                <a:latin typeface="Calibri"/>
                <a:ea typeface="Calibri"/>
                <a:cs typeface="Calibri"/>
                <a:sym typeface="Calibri"/>
              </a:rPr>
              <a:t>a îmbunătăți circulația informațiilor</a:t>
            </a:r>
            <a:r>
              <a:rPr lang="en-GB" sz="1800">
                <a:latin typeface="Calibri"/>
                <a:ea typeface="Calibri"/>
                <a:cs typeface="Calibri"/>
                <a:sym typeface="Calibri"/>
              </a:rPr>
              <a:t> și dezvoltarea pozitivă a culturii TRM.</a:t>
            </a:r>
            <a:endParaRPr sz="1300" b="1">
              <a:solidFill>
                <a:schemeClr val="dk1"/>
              </a:solidFill>
            </a:endParaRPr>
          </a:p>
          <a:p>
            <a:pPr marL="0" marR="0" lvl="0" indent="0" algn="l" rtl="0">
              <a:lnSpc>
                <a:spcPct val="100000"/>
              </a:lnSpc>
              <a:spcBef>
                <a:spcPts val="600"/>
              </a:spcBef>
              <a:spcAft>
                <a:spcPts val="0"/>
              </a:spcAft>
              <a:buNone/>
            </a:pPr>
            <a:endParaRPr sz="16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209" name="Google Shape;209;p21"/>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210" name="Google Shape;210;p21"/>
          <p:cNvSpPr/>
          <p:nvPr/>
        </p:nvSpPr>
        <p:spPr>
          <a:xfrm>
            <a:off x="921458" y="2920643"/>
            <a:ext cx="8551200" cy="708000"/>
          </a:xfrm>
          <a:prstGeom prst="rect">
            <a:avLst/>
          </a:prstGeom>
          <a:noFill/>
          <a:ln>
            <a:noFill/>
          </a:ln>
        </p:spPr>
        <p:txBody>
          <a:bodyPr spcFirstLastPara="1" wrap="square" lIns="91425" tIns="45700" rIns="91425" bIns="45700" anchor="t" anchorCtr="0">
            <a:spAutoFit/>
          </a:bodyPr>
          <a:lstStyle/>
          <a:p>
            <a:pPr marL="180340" lvl="0" indent="0" algn="l" rtl="0">
              <a:spcBef>
                <a:spcPts val="0"/>
              </a:spcBef>
              <a:spcAft>
                <a:spcPts val="0"/>
              </a:spcAft>
              <a:buClr>
                <a:schemeClr val="dk1"/>
              </a:buClr>
              <a:buSzPts val="1100"/>
              <a:buFont typeface="Arial"/>
              <a:buNone/>
            </a:pPr>
            <a:r>
              <a:rPr lang="en-GB" sz="3600">
                <a:solidFill>
                  <a:schemeClr val="dk1"/>
                </a:solidFill>
                <a:latin typeface="Calibri"/>
                <a:ea typeface="Calibri"/>
                <a:cs typeface="Calibri"/>
                <a:sym typeface="Calibri"/>
              </a:rPr>
              <a:t>Îmbunătățirea relațiilor interpersonale</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4000">
              <a:solidFill>
                <a:schemeClr val="dk1"/>
              </a:solidFill>
            </a:endParaRPr>
          </a:p>
        </p:txBody>
      </p:sp>
      <p:sp>
        <p:nvSpPr>
          <p:cNvPr id="211" name="Google Shape;211;p21"/>
          <p:cNvSpPr/>
          <p:nvPr/>
        </p:nvSpPr>
        <p:spPr>
          <a:xfrm>
            <a:off x="193185" y="1231452"/>
            <a:ext cx="2092815" cy="52322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SCOP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f8266913ac_2_5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217" name="Google Shape;217;gf8266913ac_2_50"/>
          <p:cNvSpPr/>
          <p:nvPr/>
        </p:nvSpPr>
        <p:spPr>
          <a:xfrm>
            <a:off x="457201" y="1369533"/>
            <a:ext cx="2485800" cy="2708400"/>
          </a:xfrm>
          <a:prstGeom prst="rect">
            <a:avLst/>
          </a:prstGeom>
          <a:noFill/>
          <a:ln>
            <a:noFill/>
          </a:ln>
        </p:spPr>
        <p:txBody>
          <a:bodyPr spcFirstLastPara="1" wrap="square" lIns="91425" tIns="45700" rIns="91425" bIns="45700" anchor="t" anchorCtr="0">
            <a:noAutofit/>
          </a:bodyPr>
          <a:lstStyle/>
          <a:p>
            <a:pPr marL="347662"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2"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2"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2"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2"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2"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218" name="Google Shape;218;gf8266913ac_2_50"/>
          <p:cNvSpPr/>
          <p:nvPr/>
        </p:nvSpPr>
        <p:spPr>
          <a:xfrm>
            <a:off x="64000" y="1242750"/>
            <a:ext cx="1826700" cy="530100"/>
          </a:xfrm>
          <a:prstGeom prst="rect">
            <a:avLst/>
          </a:prstGeom>
          <a:solidFill>
            <a:srgbClr val="D066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OBIECTIVE</a:t>
            </a:r>
            <a:endParaRPr/>
          </a:p>
        </p:txBody>
      </p:sp>
      <p:graphicFrame>
        <p:nvGraphicFramePr>
          <p:cNvPr id="219" name="Google Shape;219;gf8266913ac_2_50"/>
          <p:cNvGraphicFramePr/>
          <p:nvPr/>
        </p:nvGraphicFramePr>
        <p:xfrm>
          <a:off x="2013700" y="1242750"/>
          <a:ext cx="3000000" cy="3000000"/>
        </p:xfrm>
        <a:graphic>
          <a:graphicData uri="http://schemas.openxmlformats.org/drawingml/2006/table">
            <a:tbl>
              <a:tblPr bandRow="1">
                <a:noFill/>
                <a:tableStyleId>{BEC30AE4-FBDD-4B53-B2F5-FB43F09472F5}</a:tableStyleId>
              </a:tblPr>
              <a:tblGrid>
                <a:gridCol w="3373200"/>
                <a:gridCol w="3595725"/>
              </a:tblGrid>
              <a:tr h="234475">
                <a:tc>
                  <a:txBody>
                    <a:bodyPr/>
                    <a:lstStyle/>
                    <a:p>
                      <a:pPr marL="0" lvl="0" indent="0" algn="ctr" rtl="0">
                        <a:spcBef>
                          <a:spcPts val="0"/>
                        </a:spcBef>
                        <a:spcAft>
                          <a:spcPts val="0"/>
                        </a:spcAft>
                        <a:buNone/>
                      </a:pPr>
                      <a:r>
                        <a:rPr lang="en-GB" sz="1100" b="1">
                          <a:solidFill>
                            <a:srgbClr val="C00000"/>
                          </a:solidFill>
                        </a:rPr>
                        <a:t>ȚINTA</a:t>
                      </a:r>
                      <a:endParaRPr sz="1100" b="1">
                        <a:solidFill>
                          <a:srgbClr val="C00000"/>
                        </a:solidFill>
                      </a:endParaRPr>
                    </a:p>
                  </a:txBody>
                  <a:tcPr marL="73025" marR="73025" marT="0" marB="0" anchor="ctr">
                    <a:solidFill>
                      <a:srgbClr val="F7CBAC"/>
                    </a:solidFill>
                  </a:tcPr>
                </a:tc>
                <a:tc>
                  <a:txBody>
                    <a:bodyPr/>
                    <a:lstStyle/>
                    <a:p>
                      <a:pPr marL="0" lvl="0" indent="0" algn="ctr" rtl="0">
                        <a:spcBef>
                          <a:spcPts val="0"/>
                        </a:spcBef>
                        <a:spcAft>
                          <a:spcPts val="0"/>
                        </a:spcAft>
                        <a:buNone/>
                      </a:pPr>
                      <a:r>
                        <a:rPr lang="en-GB" sz="1100" b="1">
                          <a:solidFill>
                            <a:srgbClr val="C00000"/>
                          </a:solidFill>
                        </a:rPr>
                        <a:t>MĂSURAREA SUCCESULUI</a:t>
                      </a:r>
                      <a:endParaRPr sz="1100" b="1">
                        <a:solidFill>
                          <a:srgbClr val="C00000"/>
                        </a:solidFill>
                      </a:endParaRPr>
                    </a:p>
                  </a:txBody>
                  <a:tcPr marL="73025" marR="73025" marT="0" marB="0" anchor="ctr">
                    <a:solidFill>
                      <a:srgbClr val="F7CBAC"/>
                    </a:solidFill>
                  </a:tcPr>
                </a:tc>
              </a:tr>
              <a:tr h="1483150">
                <a:tc>
                  <a:txBody>
                    <a:bodyPr/>
                    <a:lstStyle/>
                    <a:p>
                      <a:pPr marL="288925" lvl="0" indent="-250190" algn="l" rtl="0">
                        <a:spcBef>
                          <a:spcPts val="600"/>
                        </a:spcBef>
                        <a:spcAft>
                          <a:spcPts val="0"/>
                        </a:spcAft>
                        <a:buSzPts val="1100"/>
                        <a:buAutoNum type="arabicPeriod"/>
                      </a:pPr>
                      <a:r>
                        <a:rPr lang="en-GB" sz="1100" b="1"/>
                        <a:t>PREGĂTIREA CORPORATIVĂ</a:t>
                      </a:r>
                      <a:endParaRPr sz="1100" b="1"/>
                    </a:p>
                    <a:p>
                      <a:pPr marL="288290" lvl="0" indent="0" algn="l" rtl="0">
                        <a:spcBef>
                          <a:spcPts val="600"/>
                        </a:spcBef>
                        <a:spcAft>
                          <a:spcPts val="0"/>
                        </a:spcAft>
                        <a:buNone/>
                      </a:pPr>
                      <a:r>
                        <a:rPr lang="en-GB" sz="1100"/>
                        <a:t>Atingerea nivelului necesar de pregătire a întreprinderii pentru lansarea și gestionarea strategiei de comunicare internă propuse.</a:t>
                      </a:r>
                      <a:endParaRPr sz="1100"/>
                    </a:p>
                    <a:p>
                      <a:pPr marL="288290" lvl="0" indent="0" algn="l" rtl="0">
                        <a:spcBef>
                          <a:spcPts val="600"/>
                        </a:spcBef>
                        <a:spcAft>
                          <a:spcPts val="0"/>
                        </a:spcAft>
                        <a:buNone/>
                      </a:pPr>
                      <a:endParaRPr sz="1100"/>
                    </a:p>
                  </a:txBody>
                  <a:tcPr marL="73025" marR="73025" marT="0" marB="0"/>
                </a:tc>
                <a:tc>
                  <a:txBody>
                    <a:bodyPr/>
                    <a:lstStyle/>
                    <a:p>
                      <a:pPr marL="0" lvl="0" indent="0" algn="l" rtl="0">
                        <a:spcBef>
                          <a:spcPts val="600"/>
                        </a:spcBef>
                        <a:spcAft>
                          <a:spcPts val="0"/>
                        </a:spcAft>
                        <a:buNone/>
                      </a:pPr>
                      <a:r>
                        <a:rPr lang="en-GB" sz="1100"/>
                        <a:t>Finalizarea planului de acțiune pentru dezvoltarea corporativă și atingerea satisfăcătoare a principalelor realizări în materie de dezvoltare (KDA).</a:t>
                      </a:r>
                      <a:endParaRPr sz="1100">
                        <a:solidFill>
                          <a:srgbClr val="FF0000"/>
                        </a:solidFill>
                      </a:endParaRPr>
                    </a:p>
                  </a:txBody>
                  <a:tcPr marL="73025" marR="73025" marT="0" marB="0"/>
                </a:tc>
              </a:tr>
              <a:tr h="1379775">
                <a:tc>
                  <a:txBody>
                    <a:bodyPr/>
                    <a:lstStyle/>
                    <a:p>
                      <a:pPr marL="288290" lvl="0" indent="-250190" algn="l" rtl="0">
                        <a:spcBef>
                          <a:spcPts val="600"/>
                        </a:spcBef>
                        <a:spcAft>
                          <a:spcPts val="0"/>
                        </a:spcAft>
                        <a:buSzPts val="1100"/>
                        <a:buAutoNum type="arabicPeriod"/>
                      </a:pPr>
                      <a:r>
                        <a:rPr lang="en-GB" sz="1100" b="1"/>
                        <a:t>NOUA CULTURĂ CORPORATIVĂ ȘI NARAȚIUNE A TRM</a:t>
                      </a:r>
                      <a:endParaRPr sz="1100" b="1"/>
                    </a:p>
                    <a:p>
                      <a:pPr marL="288290" lvl="0" indent="634" algn="l" rtl="0">
                        <a:spcBef>
                          <a:spcPts val="600"/>
                        </a:spcBef>
                        <a:spcAft>
                          <a:spcPts val="0"/>
                        </a:spcAft>
                        <a:buNone/>
                      </a:pPr>
                      <a:r>
                        <a:rPr lang="en-GB" sz="1100"/>
                        <a:t>Lansarea dezvoltării unei noi culturi corporative și crearea unei povești despre aceasta.</a:t>
                      </a:r>
                      <a:endParaRPr sz="1100"/>
                    </a:p>
                  </a:txBody>
                  <a:tcPr marL="73025" marR="73025" marT="0" marB="0"/>
                </a:tc>
                <a:tc>
                  <a:txBody>
                    <a:bodyPr/>
                    <a:lstStyle/>
                    <a:p>
                      <a:pPr marL="0" lvl="0" indent="0" algn="l" rtl="0">
                        <a:spcBef>
                          <a:spcPts val="600"/>
                        </a:spcBef>
                        <a:spcAft>
                          <a:spcPts val="0"/>
                        </a:spcAft>
                        <a:buNone/>
                      </a:pPr>
                      <a:r>
                        <a:rPr lang="en-GB" sz="1100"/>
                        <a:t>Finalizarea procesului de creație, urmată de livrarea și aprobarea/acceptarea noii culturi corporative și a noii povești a TRM.</a:t>
                      </a:r>
                      <a:endParaRPr sz="1100"/>
                    </a:p>
                  </a:txBody>
                  <a:tcPr marL="73025" marR="73025" marT="0" marB="0"/>
                </a:tc>
              </a:tr>
              <a:tr h="1887650">
                <a:tc>
                  <a:txBody>
                    <a:bodyPr/>
                    <a:lstStyle/>
                    <a:p>
                      <a:pPr marL="288290" lvl="0" indent="-250190" algn="l" rtl="0">
                        <a:spcBef>
                          <a:spcPts val="600"/>
                        </a:spcBef>
                        <a:spcAft>
                          <a:spcPts val="0"/>
                        </a:spcAft>
                        <a:buSzPts val="1100"/>
                        <a:buAutoNum type="arabicPeriod"/>
                      </a:pPr>
                      <a:r>
                        <a:rPr lang="en-GB" sz="1100" b="1"/>
                        <a:t>RELANSAREA COMUNICĂRII INTERNE A TRM</a:t>
                      </a:r>
                      <a:endParaRPr sz="1100" b="1"/>
                    </a:p>
                    <a:p>
                      <a:pPr marL="288290" lvl="0" indent="0" algn="l" rtl="0">
                        <a:spcBef>
                          <a:spcPts val="600"/>
                        </a:spcBef>
                        <a:spcAft>
                          <a:spcPts val="0"/>
                        </a:spcAft>
                        <a:buNone/>
                      </a:pPr>
                      <a:r>
                        <a:rPr lang="en-GB" sz="1100"/>
                        <a:t>Conceperea și punerea în aplicare a unui nou plan de acțiune de comunicare internă pentru TRM.</a:t>
                      </a:r>
                      <a:endParaRPr sz="1100" b="1"/>
                    </a:p>
                  </a:txBody>
                  <a:tcPr marL="73025" marR="73025" marT="0" marB="0"/>
                </a:tc>
                <a:tc>
                  <a:txBody>
                    <a:bodyPr/>
                    <a:lstStyle/>
                    <a:p>
                      <a:pPr marL="0" lvl="0" indent="0" algn="l" rtl="0">
                        <a:spcBef>
                          <a:spcPts val="600"/>
                        </a:spcBef>
                        <a:spcAft>
                          <a:spcPts val="0"/>
                        </a:spcAft>
                        <a:buNone/>
                      </a:pPr>
                      <a:r>
                        <a:rPr lang="en-GB" sz="1100"/>
                        <a:t>Finalizarea procesului de planificare și lansarea efectivă a unui plan de acțiune privind comunicarea internă.</a:t>
                      </a:r>
                      <a:endParaRPr sz="1100"/>
                    </a:p>
                    <a:p>
                      <a:pPr marL="0" lvl="0" indent="0" algn="l" rtl="0">
                        <a:spcBef>
                          <a:spcPts val="600"/>
                        </a:spcBef>
                        <a:spcAft>
                          <a:spcPts val="0"/>
                        </a:spcAft>
                        <a:buNone/>
                      </a:pPr>
                      <a:r>
                        <a:rPr lang="en-GB" sz="1100"/>
                        <a:t>Măsurarea evoluției coeziunii personalului, a sentimentului de comunitate și de apartenență la TRM, precum și a satisfacției.</a:t>
                      </a:r>
                      <a:endParaRPr sz="1100"/>
                    </a:p>
                    <a:p>
                      <a:pPr marL="0" lvl="0" indent="0" algn="l" rtl="0">
                        <a:spcBef>
                          <a:spcPts val="600"/>
                        </a:spcBef>
                        <a:spcAft>
                          <a:spcPts val="0"/>
                        </a:spcAft>
                        <a:buNone/>
                      </a:pPr>
                      <a:endParaRPr sz="1100"/>
                    </a:p>
                  </a:txBody>
                  <a:tcPr marL="73025" marR="73025" marT="0" marB="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sp>
        <p:nvSpPr>
          <p:cNvPr id="225" name="Google Shape;225;p23"/>
          <p:cNvSpPr/>
          <p:nvPr/>
        </p:nvSpPr>
        <p:spPr>
          <a:xfrm>
            <a:off x="193185" y="1102302"/>
            <a:ext cx="1771200" cy="52320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ACȚIUNI</a:t>
            </a:r>
            <a:endParaRPr/>
          </a:p>
        </p:txBody>
      </p:sp>
      <p:graphicFrame>
        <p:nvGraphicFramePr>
          <p:cNvPr id="226" name="Google Shape;226;p23"/>
          <p:cNvGraphicFramePr/>
          <p:nvPr/>
        </p:nvGraphicFramePr>
        <p:xfrm>
          <a:off x="193175" y="1714250"/>
          <a:ext cx="3000000" cy="3000000"/>
        </p:xfrm>
        <a:graphic>
          <a:graphicData uri="http://schemas.openxmlformats.org/drawingml/2006/table">
            <a:tbl>
              <a:tblPr bandRow="1">
                <a:noFill/>
                <a:tableStyleId>{BEC30AE4-FBDD-4B53-B2F5-FB43F09472F5}</a:tableStyleId>
              </a:tblPr>
              <a:tblGrid>
                <a:gridCol w="4140825"/>
                <a:gridCol w="4356100"/>
              </a:tblGrid>
              <a:tr h="248275">
                <a:tc>
                  <a:txBody>
                    <a:bodyPr/>
                    <a:lstStyle/>
                    <a:p>
                      <a:pPr marL="0" lvl="0" indent="0" algn="l" rtl="0">
                        <a:spcBef>
                          <a:spcPts val="0"/>
                        </a:spcBef>
                        <a:spcAft>
                          <a:spcPts val="0"/>
                        </a:spcAft>
                        <a:buNone/>
                      </a:pPr>
                      <a:r>
                        <a:rPr lang="en-GB" sz="1100" b="1">
                          <a:solidFill>
                            <a:srgbClr val="C00000"/>
                          </a:solidFill>
                        </a:rPr>
                        <a:t>ȚINTA</a:t>
                      </a:r>
                      <a:endParaRPr sz="1100" b="1">
                        <a:solidFill>
                          <a:srgbClr val="C00000"/>
                        </a:solidFill>
                      </a:endParaRPr>
                    </a:p>
                  </a:txBody>
                  <a:tcPr marL="73025" marR="73025" marT="0" marB="0" anchor="ctr">
                    <a:solidFill>
                      <a:srgbClr val="F7CBAC"/>
                    </a:solidFill>
                  </a:tcPr>
                </a:tc>
                <a:tc>
                  <a:txBody>
                    <a:bodyPr/>
                    <a:lstStyle/>
                    <a:p>
                      <a:pPr marL="0" lvl="0" indent="0" algn="l" rtl="0">
                        <a:spcBef>
                          <a:spcPts val="0"/>
                        </a:spcBef>
                        <a:spcAft>
                          <a:spcPts val="0"/>
                        </a:spcAft>
                        <a:buNone/>
                      </a:pPr>
                      <a:r>
                        <a:rPr lang="en-GB" sz="1100" b="1">
                          <a:solidFill>
                            <a:srgbClr val="C00000"/>
                          </a:solidFill>
                        </a:rPr>
                        <a:t>MĂSURAREA SUCCESULUI</a:t>
                      </a:r>
                      <a:endParaRPr sz="1100" b="1">
                        <a:solidFill>
                          <a:srgbClr val="C00000"/>
                        </a:solidFill>
                      </a:endParaRPr>
                    </a:p>
                  </a:txBody>
                  <a:tcPr marL="73025" marR="73025" marT="0" marB="0" anchor="ctr">
                    <a:solidFill>
                      <a:srgbClr val="F7CBAC"/>
                    </a:solidFill>
                  </a:tcPr>
                </a:tc>
              </a:tr>
              <a:tr h="619125">
                <a:tc>
                  <a:txBody>
                    <a:bodyPr/>
                    <a:lstStyle/>
                    <a:p>
                      <a:pPr marL="19050" lvl="0" indent="0" algn="l" rtl="0">
                        <a:spcBef>
                          <a:spcPts val="600"/>
                        </a:spcBef>
                        <a:spcAft>
                          <a:spcPts val="0"/>
                        </a:spcAft>
                        <a:buNone/>
                      </a:pPr>
                      <a:r>
                        <a:rPr lang="en-GB" sz="1100"/>
                        <a:t>Atingerea nivelului necesar de pregătire a întreprinderii pentru lansarea și gestionarea strategiei de comunicare internă propuse.</a:t>
                      </a:r>
                      <a:endParaRPr sz="1100"/>
                    </a:p>
                  </a:txBody>
                  <a:tcPr marL="73025" marR="73025" marT="0" marB="0"/>
                </a:tc>
                <a:tc>
                  <a:txBody>
                    <a:bodyPr/>
                    <a:lstStyle/>
                    <a:p>
                      <a:pPr marL="0" lvl="0" indent="0" algn="l" rtl="0">
                        <a:spcBef>
                          <a:spcPts val="600"/>
                        </a:spcBef>
                        <a:spcAft>
                          <a:spcPts val="0"/>
                        </a:spcAft>
                        <a:buNone/>
                      </a:pPr>
                      <a:r>
                        <a:rPr lang="en-GB" sz="1100"/>
                        <a:t>Finalizarea planului de acțiune pentru dezvoltarea corporativă și atingerea satisfăcătoare a principalelor realizări în materie de dezvoltare (KDA) identificate.</a:t>
                      </a:r>
                      <a:endParaRPr sz="1100">
                        <a:solidFill>
                          <a:srgbClr val="FF0000"/>
                        </a:solidFill>
                      </a:endParaRPr>
                    </a:p>
                  </a:txBody>
                  <a:tcPr marL="73025" marR="73025" marT="0" marB="0"/>
                </a:tc>
              </a:tr>
            </a:tbl>
          </a:graphicData>
        </a:graphic>
      </p:graphicFrame>
      <p:graphicFrame>
        <p:nvGraphicFramePr>
          <p:cNvPr id="227" name="Google Shape;227;p23"/>
          <p:cNvGraphicFramePr/>
          <p:nvPr/>
        </p:nvGraphicFramePr>
        <p:xfrm>
          <a:off x="193163" y="2670400"/>
          <a:ext cx="3000000" cy="3000000"/>
        </p:xfrm>
        <a:graphic>
          <a:graphicData uri="http://schemas.openxmlformats.org/drawingml/2006/table">
            <a:tbl>
              <a:tblPr bandRow="1">
                <a:noFill/>
                <a:tableStyleId>{BEC30AE4-FBDD-4B53-B2F5-FB43F09472F5}</a:tableStyleId>
              </a:tblPr>
              <a:tblGrid>
                <a:gridCol w="2069950"/>
                <a:gridCol w="2069325"/>
                <a:gridCol w="2423525"/>
                <a:gridCol w="1934125"/>
              </a:tblGrid>
              <a:tr h="279675">
                <a:tc>
                  <a:txBody>
                    <a:bodyPr/>
                    <a:lstStyle/>
                    <a:p>
                      <a:pPr marL="0" lvl="0" indent="0" algn="l" rtl="0">
                        <a:spcBef>
                          <a:spcPts val="0"/>
                        </a:spcBef>
                        <a:spcAft>
                          <a:spcPts val="0"/>
                        </a:spcAft>
                        <a:buNone/>
                      </a:pPr>
                      <a:r>
                        <a:rPr lang="en-GB" sz="1100" b="1">
                          <a:solidFill>
                            <a:srgbClr val="C00000"/>
                          </a:solidFill>
                        </a:rPr>
                        <a:t>ACȚIUNE</a:t>
                      </a:r>
                      <a:endParaRPr sz="1100" b="1">
                        <a:solidFill>
                          <a:srgbClr val="C00000"/>
                        </a:solidFill>
                      </a:endParaRPr>
                    </a:p>
                  </a:txBody>
                  <a:tcPr marL="73025" marR="73025" marT="0" marB="0" anchor="ctr">
                    <a:solidFill>
                      <a:srgbClr val="F7CBAC"/>
                    </a:solidFill>
                  </a:tcPr>
                </a:tc>
                <a:tc>
                  <a:txBody>
                    <a:bodyPr/>
                    <a:lstStyle/>
                    <a:p>
                      <a:pPr marL="0" lvl="0" indent="0" algn="ctr" rtl="0">
                        <a:spcBef>
                          <a:spcPts val="0"/>
                        </a:spcBef>
                        <a:spcAft>
                          <a:spcPts val="0"/>
                        </a:spcAft>
                        <a:buNone/>
                      </a:pPr>
                      <a:r>
                        <a:rPr lang="en-GB" sz="1100" b="1">
                          <a:solidFill>
                            <a:srgbClr val="C00000"/>
                          </a:solidFill>
                        </a:rPr>
                        <a:t>REZULTAT / BENEFICIU</a:t>
                      </a:r>
                      <a:endParaRPr sz="1100" b="1">
                        <a:solidFill>
                          <a:srgbClr val="C00000"/>
                        </a:solidFill>
                      </a:endParaRPr>
                    </a:p>
                  </a:txBody>
                  <a:tcPr marL="73025" marR="73025" marT="0" marB="0" anchor="ctr">
                    <a:solidFill>
                      <a:srgbClr val="F7CBAC"/>
                    </a:solidFill>
                  </a:tcPr>
                </a:tc>
                <a:tc>
                  <a:txBody>
                    <a:bodyPr/>
                    <a:lstStyle/>
                    <a:p>
                      <a:pPr marL="0" lvl="0" indent="0" algn="ctr" rtl="0">
                        <a:spcBef>
                          <a:spcPts val="0"/>
                        </a:spcBef>
                        <a:spcAft>
                          <a:spcPts val="0"/>
                        </a:spcAft>
                        <a:buNone/>
                      </a:pPr>
                      <a:r>
                        <a:rPr lang="en-GB" sz="950" b="1">
                          <a:solidFill>
                            <a:srgbClr val="C00000"/>
                          </a:solidFill>
                        </a:rPr>
                        <a:t>Principalele realizări în materie de dezvoltare</a:t>
                      </a:r>
                      <a:endParaRPr sz="950" b="1">
                        <a:solidFill>
                          <a:srgbClr val="C00000"/>
                        </a:solidFill>
                      </a:endParaRPr>
                    </a:p>
                  </a:txBody>
                  <a:tcPr marL="73025" marR="73025" marT="0" marB="0" anchor="ctr">
                    <a:solidFill>
                      <a:srgbClr val="F7CBAC"/>
                    </a:solidFill>
                  </a:tcPr>
                </a:tc>
                <a:tc>
                  <a:txBody>
                    <a:bodyPr/>
                    <a:lstStyle/>
                    <a:p>
                      <a:pPr marL="0" lvl="0" indent="0" algn="ctr" rtl="0">
                        <a:spcBef>
                          <a:spcPts val="0"/>
                        </a:spcBef>
                        <a:spcAft>
                          <a:spcPts val="0"/>
                        </a:spcAft>
                        <a:buNone/>
                      </a:pPr>
                      <a:r>
                        <a:rPr lang="en-GB" sz="1100" b="1">
                          <a:solidFill>
                            <a:srgbClr val="C00000"/>
                          </a:solidFill>
                        </a:rPr>
                        <a:t>RECOMANDĂRI</a:t>
                      </a:r>
                      <a:endParaRPr sz="1100" b="1">
                        <a:solidFill>
                          <a:srgbClr val="C00000"/>
                        </a:solidFill>
                      </a:endParaRPr>
                    </a:p>
                  </a:txBody>
                  <a:tcPr marL="73025" marR="73025" marT="0" marB="0" anchor="ctr">
                    <a:solidFill>
                      <a:srgbClr val="F7CBAC"/>
                    </a:solidFill>
                  </a:tcPr>
                </a:tc>
              </a:tr>
              <a:tr h="1752550">
                <a:tc>
                  <a:txBody>
                    <a:bodyPr/>
                    <a:lstStyle/>
                    <a:p>
                      <a:pPr marL="0" lvl="0" indent="0" algn="l" rtl="0">
                        <a:spcBef>
                          <a:spcPts val="300"/>
                        </a:spcBef>
                        <a:spcAft>
                          <a:spcPts val="0"/>
                        </a:spcAft>
                        <a:buNone/>
                      </a:pPr>
                      <a:r>
                        <a:rPr lang="en-GB" sz="1000" b="1"/>
                        <a:t>1.Crearea unui post de responsabil cu comunicarea internă și cultura corporativă în cadrul serviciului responsabil cu comunicarea.</a:t>
                      </a:r>
                      <a:endParaRPr sz="1000" b="1"/>
                    </a:p>
                    <a:p>
                      <a:pPr marL="293370" lvl="0" indent="-269875" algn="l" rtl="0">
                        <a:spcBef>
                          <a:spcPts val="300"/>
                        </a:spcBef>
                        <a:spcAft>
                          <a:spcPts val="0"/>
                        </a:spcAft>
                        <a:buNone/>
                      </a:pPr>
                      <a:endParaRPr sz="1000" b="1"/>
                    </a:p>
                  </a:txBody>
                  <a:tcPr marL="73025" marR="73025" marT="0" marB="0"/>
                </a:tc>
                <a:tc>
                  <a:txBody>
                    <a:bodyPr/>
                    <a:lstStyle/>
                    <a:p>
                      <a:pPr marL="111760" lvl="0" indent="-153670" algn="l" rtl="0">
                        <a:spcBef>
                          <a:spcPts val="300"/>
                        </a:spcBef>
                        <a:spcAft>
                          <a:spcPts val="0"/>
                        </a:spcAft>
                        <a:buSzPts val="1000"/>
                        <a:buFont typeface="Arial"/>
                        <a:buChar char="-"/>
                      </a:pPr>
                      <a:r>
                        <a:rPr lang="en-GB" sz="1000"/>
                        <a:t>Oferirea unui punct de referință unic companiei pentru comunicarea internă, creând încredere și asigurând coerența.</a:t>
                      </a:r>
                      <a:endParaRPr sz="1000"/>
                    </a:p>
                    <a:p>
                      <a:pPr marL="118745" lvl="0" indent="-153670" algn="l" rtl="0">
                        <a:spcBef>
                          <a:spcPts val="300"/>
                        </a:spcBef>
                        <a:spcAft>
                          <a:spcPts val="0"/>
                        </a:spcAft>
                        <a:buSzPts val="1000"/>
                        <a:buFont typeface="Arial"/>
                        <a:buChar char="-"/>
                      </a:pPr>
                      <a:r>
                        <a:rPr lang="en-GB" sz="1000"/>
                        <a:t>Asigurarea unei conduceri și a unei expertize adecvate pentru punerea în aplicare eficientă a planului de acțiune privind comunicarea internă.</a:t>
                      </a:r>
                      <a:endParaRPr sz="1000"/>
                    </a:p>
                    <a:p>
                      <a:pPr marL="28575" lvl="0" indent="0" algn="l" rtl="0">
                        <a:spcBef>
                          <a:spcPts val="300"/>
                        </a:spcBef>
                        <a:spcAft>
                          <a:spcPts val="0"/>
                        </a:spcAft>
                        <a:buNone/>
                      </a:pPr>
                      <a:endParaRPr sz="1000"/>
                    </a:p>
                  </a:txBody>
                  <a:tcPr marL="73025" marR="73025" marT="0" marB="0"/>
                </a:tc>
                <a:tc>
                  <a:txBody>
                    <a:bodyPr/>
                    <a:lstStyle/>
                    <a:p>
                      <a:pPr marL="108585" lvl="0" indent="-153035" algn="l" rtl="0">
                        <a:spcBef>
                          <a:spcPts val="300"/>
                        </a:spcBef>
                        <a:spcAft>
                          <a:spcPts val="0"/>
                        </a:spcAft>
                        <a:buSzPts val="1000"/>
                        <a:buFont typeface="Arial"/>
                        <a:buChar char="-"/>
                      </a:pPr>
                      <a:r>
                        <a:rPr lang="en-GB" sz="1000"/>
                        <a:t>Definirea cu precizie a responsabilităților și obiectivelor rolului și elaborarea unei descrieri a postului.</a:t>
                      </a:r>
                      <a:endParaRPr sz="1000"/>
                    </a:p>
                    <a:p>
                      <a:pPr marL="108585" lvl="0" indent="-153035" algn="l" rtl="0">
                        <a:spcBef>
                          <a:spcPts val="300"/>
                        </a:spcBef>
                        <a:spcAft>
                          <a:spcPts val="0"/>
                        </a:spcAft>
                        <a:buSzPts val="1000"/>
                        <a:buFont typeface="Arial"/>
                        <a:buChar char="-"/>
                      </a:pPr>
                      <a:r>
                        <a:rPr lang="en-GB" sz="1000"/>
                        <a:t>Recrutarea și integrarea au fost finalizate cu succes.</a:t>
                      </a:r>
                      <a:endParaRPr sz="1000"/>
                    </a:p>
                    <a:p>
                      <a:pPr marL="0" lvl="0" indent="0" algn="l" rtl="0">
                        <a:spcBef>
                          <a:spcPts val="300"/>
                        </a:spcBef>
                        <a:spcAft>
                          <a:spcPts val="0"/>
                        </a:spcAft>
                        <a:buNone/>
                      </a:pPr>
                      <a:r>
                        <a:rPr lang="en-GB" sz="1000"/>
                        <a:t> </a:t>
                      </a:r>
                      <a:endParaRPr sz="1000"/>
                    </a:p>
                  </a:txBody>
                  <a:tcPr marL="73025" marR="73025" marT="0" marB="0"/>
                </a:tc>
                <a:tc>
                  <a:txBody>
                    <a:bodyPr/>
                    <a:lstStyle/>
                    <a:p>
                      <a:pPr marL="118110" lvl="0" indent="-153670" algn="l" rtl="0">
                        <a:spcBef>
                          <a:spcPts val="300"/>
                        </a:spcBef>
                        <a:spcAft>
                          <a:spcPts val="0"/>
                        </a:spcAft>
                        <a:buSzPts val="1000"/>
                        <a:buFont typeface="Arial"/>
                        <a:buChar char="-"/>
                      </a:pPr>
                      <a:r>
                        <a:rPr lang="en-GB" sz="1000"/>
                        <a:t>Obținerea sprijinului din partea grupului EBU "The Voice of PSM" pentru a defini profilul și descrierea postului.</a:t>
                      </a:r>
                      <a:endParaRPr sz="1000"/>
                    </a:p>
                    <a:p>
                      <a:pPr marL="118110" lvl="0" indent="-153670" algn="l" rtl="0">
                        <a:spcBef>
                          <a:spcPts val="300"/>
                        </a:spcBef>
                        <a:spcAft>
                          <a:spcPts val="0"/>
                        </a:spcAft>
                        <a:buSzPts val="1000"/>
                        <a:buFont typeface="Arial"/>
                        <a:buChar char="-"/>
                      </a:pPr>
                      <a:r>
                        <a:rPr lang="en-GB" sz="1000"/>
                        <a:t>Căutarea de sfaturi / exemple în alte companii media sau organizații publice din Moldova.</a:t>
                      </a:r>
                      <a:endParaRPr sz="1000"/>
                    </a:p>
                  </a:txBody>
                  <a:tcPr marL="73025" marR="73025" marT="0" marB="0"/>
                </a:tc>
              </a:tr>
              <a:tr h="2013575">
                <a:tc>
                  <a:txBody>
                    <a:bodyPr/>
                    <a:lstStyle/>
                    <a:p>
                      <a:pPr marL="0" lvl="0" indent="0" algn="l" rtl="0">
                        <a:spcBef>
                          <a:spcPts val="300"/>
                        </a:spcBef>
                        <a:spcAft>
                          <a:spcPts val="0"/>
                        </a:spcAft>
                        <a:buNone/>
                      </a:pPr>
                      <a:r>
                        <a:rPr lang="en-GB" sz="1000" b="1"/>
                        <a:t>2. Efectuarea unei analize a părților interesate și a rețelei interne.</a:t>
                      </a:r>
                      <a:endParaRPr sz="1000" b="1"/>
                    </a:p>
                  </a:txBody>
                  <a:tcPr marL="73025" marR="73025" marT="0" marB="0"/>
                </a:tc>
                <a:tc>
                  <a:txBody>
                    <a:bodyPr/>
                    <a:lstStyle/>
                    <a:p>
                      <a:pPr marL="118745" lvl="0" indent="-153670" algn="l" rtl="0">
                        <a:spcBef>
                          <a:spcPts val="300"/>
                        </a:spcBef>
                        <a:spcAft>
                          <a:spcPts val="0"/>
                        </a:spcAft>
                        <a:buSzPts val="1000"/>
                        <a:buFont typeface="Arial"/>
                        <a:buChar char="-"/>
                      </a:pPr>
                      <a:r>
                        <a:rPr lang="en-GB" sz="1000"/>
                        <a:t>Obținerea cunoștințelor și înțelegerea fluxurilor actuale de comunicare în cadrul organizației, identificarea nodurilor, a factorilor de influență, a conectorilor și a blocajelor. Aceste informații vor fi esențiale pentru definirea obiectivelor și a tacticilor care vor fi utilizate în planul de acțiune privind comunicarea internă.</a:t>
                      </a:r>
                      <a:endParaRPr sz="1000"/>
                    </a:p>
                    <a:p>
                      <a:pPr marL="28575" lvl="0" indent="0" algn="l" rtl="0">
                        <a:spcBef>
                          <a:spcPts val="300"/>
                        </a:spcBef>
                        <a:spcAft>
                          <a:spcPts val="0"/>
                        </a:spcAft>
                        <a:buNone/>
                      </a:pPr>
                      <a:endParaRPr sz="1000"/>
                    </a:p>
                  </a:txBody>
                  <a:tcPr marL="73025" marR="73025" marT="0" marB="0"/>
                </a:tc>
                <a:tc>
                  <a:txBody>
                    <a:bodyPr/>
                    <a:lstStyle/>
                    <a:p>
                      <a:pPr marL="108585" lvl="0" indent="-153035" algn="l" rtl="0">
                        <a:spcBef>
                          <a:spcPts val="300"/>
                        </a:spcBef>
                        <a:spcAft>
                          <a:spcPts val="0"/>
                        </a:spcAft>
                        <a:buSzPts val="1000"/>
                        <a:buFont typeface="Arial"/>
                        <a:buChar char="-"/>
                      </a:pPr>
                      <a:r>
                        <a:rPr lang="en-GB" sz="1000"/>
                        <a:t>Finalizarea analizei și prezentarea concluziilor către conducere.</a:t>
                      </a:r>
                      <a:endParaRPr sz="1000"/>
                    </a:p>
                    <a:p>
                      <a:pPr marL="118110" lvl="0" indent="-153670" algn="l" rtl="0">
                        <a:spcBef>
                          <a:spcPts val="300"/>
                        </a:spcBef>
                        <a:spcAft>
                          <a:spcPts val="0"/>
                        </a:spcAft>
                        <a:buSzPts val="1000"/>
                        <a:buFont typeface="Arial"/>
                        <a:buChar char="-"/>
                      </a:pPr>
                      <a:r>
                        <a:rPr lang="en-GB" sz="1000"/>
                        <a:t>Crearea unei rețele de angajați potriviți care să sprijine difuzarea comunicării interne în fiecare departament.</a:t>
                      </a:r>
                      <a:endParaRPr sz="1000"/>
                    </a:p>
                  </a:txBody>
                  <a:tcPr marL="73025" marR="73025" marT="0" marB="0"/>
                </a:tc>
                <a:tc>
                  <a:txBody>
                    <a:bodyPr/>
                    <a:lstStyle/>
                    <a:p>
                      <a:pPr marL="118110" lvl="0" indent="-153670" algn="l" rtl="0">
                        <a:spcBef>
                          <a:spcPts val="300"/>
                        </a:spcBef>
                        <a:spcAft>
                          <a:spcPts val="0"/>
                        </a:spcAft>
                        <a:buSzPts val="1000"/>
                        <a:buFont typeface="Arial"/>
                        <a:buChar char="-"/>
                      </a:pPr>
                      <a:r>
                        <a:rPr lang="en-GB" sz="1000"/>
                        <a:t>Obținerea sprijinului din partea unor parteneri externi cu expertiza potrivită pentru a accelera procesul.</a:t>
                      </a:r>
                      <a:endParaRPr sz="1000"/>
                    </a:p>
                  </a:txBody>
                  <a:tcPr marL="73025" marR="73025" marT="0" marB="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24</a:t>
            </a:fld>
            <a:endParaRPr/>
          </a:p>
        </p:txBody>
      </p:sp>
      <p:sp>
        <p:nvSpPr>
          <p:cNvPr id="233" name="Google Shape;233;p24"/>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234" name="Google Shape;234;p24"/>
          <p:cNvSpPr/>
          <p:nvPr/>
        </p:nvSpPr>
        <p:spPr>
          <a:xfrm>
            <a:off x="193185" y="1231452"/>
            <a:ext cx="1771081" cy="52322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ACȚIUNI</a:t>
            </a:r>
            <a:endParaRPr/>
          </a:p>
        </p:txBody>
      </p:sp>
      <p:graphicFrame>
        <p:nvGraphicFramePr>
          <p:cNvPr id="235" name="Google Shape;235;p24"/>
          <p:cNvGraphicFramePr/>
          <p:nvPr/>
        </p:nvGraphicFramePr>
        <p:xfrm>
          <a:off x="193175" y="1831675"/>
          <a:ext cx="3000000" cy="3000000"/>
        </p:xfrm>
        <a:graphic>
          <a:graphicData uri="http://schemas.openxmlformats.org/drawingml/2006/table">
            <a:tbl>
              <a:tblPr bandRow="1">
                <a:noFill/>
                <a:tableStyleId>{BEC30AE4-FBDD-4B53-B2F5-FB43F09472F5}</a:tableStyleId>
              </a:tblPr>
              <a:tblGrid>
                <a:gridCol w="4140825"/>
                <a:gridCol w="4320550"/>
              </a:tblGrid>
              <a:tr h="214625">
                <a:tc>
                  <a:txBody>
                    <a:bodyPr/>
                    <a:lstStyle/>
                    <a:p>
                      <a:pPr marL="0" lvl="0" indent="0" algn="l" rtl="0">
                        <a:spcBef>
                          <a:spcPts val="0"/>
                        </a:spcBef>
                        <a:spcAft>
                          <a:spcPts val="0"/>
                        </a:spcAft>
                        <a:buNone/>
                      </a:pPr>
                      <a:r>
                        <a:rPr lang="en-GB" sz="1100" b="1">
                          <a:solidFill>
                            <a:srgbClr val="C00000"/>
                          </a:solidFill>
                        </a:rPr>
                        <a:t>ȚINTA</a:t>
                      </a:r>
                      <a:endParaRPr sz="1100" b="1">
                        <a:solidFill>
                          <a:srgbClr val="C00000"/>
                        </a:solidFill>
                      </a:endParaRPr>
                    </a:p>
                  </a:txBody>
                  <a:tcPr marL="73025" marR="73025" marT="0" marB="0" anchor="ctr">
                    <a:solidFill>
                      <a:srgbClr val="F7CBAC"/>
                    </a:solidFill>
                  </a:tcPr>
                </a:tc>
                <a:tc>
                  <a:txBody>
                    <a:bodyPr/>
                    <a:lstStyle/>
                    <a:p>
                      <a:pPr marL="0" lvl="0" indent="0" algn="l" rtl="0">
                        <a:spcBef>
                          <a:spcPts val="0"/>
                        </a:spcBef>
                        <a:spcAft>
                          <a:spcPts val="0"/>
                        </a:spcAft>
                        <a:buNone/>
                      </a:pPr>
                      <a:r>
                        <a:rPr lang="en-GB" sz="1100" b="1">
                          <a:solidFill>
                            <a:srgbClr val="C00000"/>
                          </a:solidFill>
                        </a:rPr>
                        <a:t>MĂSURAREA SUCCESULUI</a:t>
                      </a:r>
                      <a:endParaRPr sz="1100" b="1">
                        <a:solidFill>
                          <a:srgbClr val="C00000"/>
                        </a:solidFill>
                      </a:endParaRPr>
                    </a:p>
                  </a:txBody>
                  <a:tcPr marL="73025" marR="73025" marT="0" marB="0" anchor="ctr">
                    <a:solidFill>
                      <a:srgbClr val="F7CBAC"/>
                    </a:solidFill>
                  </a:tcPr>
                </a:tc>
              </a:tr>
              <a:tr h="903600">
                <a:tc>
                  <a:txBody>
                    <a:bodyPr/>
                    <a:lstStyle/>
                    <a:p>
                      <a:pPr marL="0" lvl="0" indent="0" algn="l" rtl="0">
                        <a:spcBef>
                          <a:spcPts val="600"/>
                        </a:spcBef>
                        <a:spcAft>
                          <a:spcPts val="0"/>
                        </a:spcAft>
                        <a:buNone/>
                      </a:pPr>
                      <a:r>
                        <a:rPr lang="en-GB" sz="1100"/>
                        <a:t>Conceperea și punerea în aplicare a unui nou plan de acțiune de comunicare internă pentru TRM.</a:t>
                      </a:r>
                      <a:endParaRPr sz="1100"/>
                    </a:p>
                  </a:txBody>
                  <a:tcPr marL="73025" marR="73025" marT="0" marB="0"/>
                </a:tc>
                <a:tc>
                  <a:txBody>
                    <a:bodyPr/>
                    <a:lstStyle/>
                    <a:p>
                      <a:pPr marL="0" lvl="0" indent="0" algn="l" rtl="0">
                        <a:spcBef>
                          <a:spcPts val="600"/>
                        </a:spcBef>
                        <a:spcAft>
                          <a:spcPts val="0"/>
                        </a:spcAft>
                        <a:buNone/>
                      </a:pPr>
                      <a:r>
                        <a:rPr lang="en-GB" sz="1100"/>
                        <a:t>Finalizarea procesului de planificare și lansarea efectivă a unui plan de acțiune privind comunicarea internă.</a:t>
                      </a:r>
                      <a:endParaRPr sz="1100"/>
                    </a:p>
                    <a:p>
                      <a:pPr marL="0" lvl="0" indent="0" algn="l" rtl="0">
                        <a:spcBef>
                          <a:spcPts val="600"/>
                        </a:spcBef>
                        <a:spcAft>
                          <a:spcPts val="0"/>
                        </a:spcAft>
                        <a:buNone/>
                      </a:pPr>
                      <a:r>
                        <a:rPr lang="en-GB" sz="1100"/>
                        <a:t>Măsurarea evoluției coeziunii personalului, a sentimentului de comunitate și de apartenență la TRM, precum și a satisfacției.</a:t>
                      </a:r>
                      <a:endParaRPr sz="1100"/>
                    </a:p>
                  </a:txBody>
                  <a:tcPr marL="73025" marR="73025" marT="0" marB="0"/>
                </a:tc>
              </a:tr>
            </a:tbl>
          </a:graphicData>
        </a:graphic>
      </p:graphicFrame>
      <p:graphicFrame>
        <p:nvGraphicFramePr>
          <p:cNvPr id="236" name="Google Shape;236;p24"/>
          <p:cNvGraphicFramePr/>
          <p:nvPr/>
        </p:nvGraphicFramePr>
        <p:xfrm>
          <a:off x="193163" y="3116575"/>
          <a:ext cx="3000000" cy="3000000"/>
        </p:xfrm>
        <a:graphic>
          <a:graphicData uri="http://schemas.openxmlformats.org/drawingml/2006/table">
            <a:tbl>
              <a:tblPr bandRow="1">
                <a:noFill/>
                <a:tableStyleId>{BEC30AE4-FBDD-4B53-B2F5-FB43F09472F5}</a:tableStyleId>
              </a:tblPr>
              <a:tblGrid>
                <a:gridCol w="2880350"/>
                <a:gridCol w="2790200"/>
                <a:gridCol w="2790825"/>
              </a:tblGrid>
              <a:tr h="252100">
                <a:tc>
                  <a:txBody>
                    <a:bodyPr/>
                    <a:lstStyle/>
                    <a:p>
                      <a:pPr marL="0" lvl="0" indent="0" algn="ctr" rtl="0">
                        <a:spcBef>
                          <a:spcPts val="0"/>
                        </a:spcBef>
                        <a:spcAft>
                          <a:spcPts val="0"/>
                        </a:spcAft>
                        <a:buNone/>
                      </a:pPr>
                      <a:r>
                        <a:rPr lang="en-GB" sz="1100" b="1">
                          <a:solidFill>
                            <a:srgbClr val="C00000"/>
                          </a:solidFill>
                        </a:rPr>
                        <a:t>FLUXUL DE INFORMAȚII</a:t>
                      </a:r>
                      <a:endParaRPr sz="1100" b="1">
                        <a:solidFill>
                          <a:srgbClr val="C00000"/>
                        </a:solidFill>
                      </a:endParaRPr>
                    </a:p>
                  </a:txBody>
                  <a:tcPr marL="68575" marR="68575" marT="0" marB="0" anchor="ctr">
                    <a:solidFill>
                      <a:srgbClr val="F7CBAC"/>
                    </a:solidFill>
                  </a:tcPr>
                </a:tc>
                <a:tc>
                  <a:txBody>
                    <a:bodyPr/>
                    <a:lstStyle/>
                    <a:p>
                      <a:pPr marL="0" lvl="0" indent="0" algn="ctr" rtl="0">
                        <a:spcBef>
                          <a:spcPts val="0"/>
                        </a:spcBef>
                        <a:spcAft>
                          <a:spcPts val="0"/>
                        </a:spcAft>
                        <a:buNone/>
                      </a:pPr>
                      <a:r>
                        <a:rPr lang="en-GB" sz="1100" b="1">
                          <a:solidFill>
                            <a:srgbClr val="C00000"/>
                          </a:solidFill>
                        </a:rPr>
                        <a:t>RELAȚII PERSONALE</a:t>
                      </a:r>
                      <a:endParaRPr sz="1100" b="1">
                        <a:solidFill>
                          <a:srgbClr val="C00000"/>
                        </a:solidFill>
                      </a:endParaRPr>
                    </a:p>
                  </a:txBody>
                  <a:tcPr marL="68575" marR="68575" marT="0" marB="0" anchor="ctr">
                    <a:solidFill>
                      <a:srgbClr val="F7CBAC"/>
                    </a:solidFill>
                  </a:tcPr>
                </a:tc>
                <a:tc>
                  <a:txBody>
                    <a:bodyPr/>
                    <a:lstStyle/>
                    <a:p>
                      <a:pPr marL="0" lvl="0" indent="0" algn="ctr" rtl="0">
                        <a:spcBef>
                          <a:spcPts val="0"/>
                        </a:spcBef>
                        <a:spcAft>
                          <a:spcPts val="0"/>
                        </a:spcAft>
                        <a:buNone/>
                      </a:pPr>
                      <a:r>
                        <a:rPr lang="en-GB" sz="1100" b="1">
                          <a:solidFill>
                            <a:srgbClr val="C00000"/>
                          </a:solidFill>
                        </a:rPr>
                        <a:t>DEZVOLTAREA CULTURII</a:t>
                      </a:r>
                      <a:endParaRPr sz="1100" b="1">
                        <a:solidFill>
                          <a:srgbClr val="C00000"/>
                        </a:solidFill>
                      </a:endParaRPr>
                    </a:p>
                  </a:txBody>
                  <a:tcPr marL="68575" marR="68575" marT="0" marB="0" anchor="ctr">
                    <a:solidFill>
                      <a:srgbClr val="F7CBAC"/>
                    </a:solidFill>
                  </a:tcPr>
                </a:tc>
              </a:tr>
              <a:tr h="3018150">
                <a:tc>
                  <a:txBody>
                    <a:bodyPr/>
                    <a:lstStyle/>
                    <a:p>
                      <a:pPr marL="107950" lvl="0" indent="-171450" algn="l" rtl="0">
                        <a:spcBef>
                          <a:spcPts val="600"/>
                        </a:spcBef>
                        <a:spcAft>
                          <a:spcPts val="0"/>
                        </a:spcAft>
                        <a:buSzPts val="1000"/>
                        <a:buFont typeface="Arial"/>
                        <a:buChar char="-"/>
                      </a:pPr>
                      <a:r>
                        <a:rPr lang="en-GB" sz="1000"/>
                        <a:t>Organizarea periodică a unor ședințe de tip „primărie” și a unor sesiuni ale conducerii și ale departamentelor pentru a comunica deciziile, problemele, proiectele și așteptările relevante și importante, oferind în același timp personalului posibilitatea de a adresa întrebări sau de a împărtăși idei.</a:t>
                      </a:r>
                      <a:endParaRPr sz="1000"/>
                    </a:p>
                    <a:p>
                      <a:pPr marL="107950" lvl="0" indent="-171450" algn="l" rtl="0">
                        <a:spcBef>
                          <a:spcPts val="600"/>
                        </a:spcBef>
                        <a:spcAft>
                          <a:spcPts val="0"/>
                        </a:spcAft>
                        <a:buSzPts val="1000"/>
                        <a:buFont typeface="Arial"/>
                        <a:buChar char="-"/>
                      </a:pPr>
                      <a:r>
                        <a:rPr lang="en-GB" sz="1000"/>
                        <a:t>Crearea unei spațiu fizic pentru a face tangibilă narațiunea internă a companiei și pentru a reuni angajații în cadrul unor evenimente dedicate: Spațiul „Noi suntem TRM”, unde ideile, cazurile de succes, strategia și planurile sunt prezentate și împărtășite între angajați.</a:t>
                      </a:r>
                      <a:endParaRPr sz="1000"/>
                    </a:p>
                    <a:p>
                      <a:pPr marL="107950" lvl="0" indent="-171450" algn="l" rtl="0">
                        <a:spcBef>
                          <a:spcPts val="600"/>
                        </a:spcBef>
                        <a:spcAft>
                          <a:spcPts val="0"/>
                        </a:spcAft>
                        <a:buSzPts val="1000"/>
                        <a:buFont typeface="Arial"/>
                        <a:buChar char="-"/>
                      </a:pPr>
                      <a:r>
                        <a:rPr lang="en-GB" sz="1000"/>
                        <a:t>Relansarea comunicării interne prin utilizarea de e-mailuri de informare și apoi, în funcție de gradul de acoperire/utilizare/percepție, trecerea la buletinul informativ al întreprinderii.</a:t>
                      </a:r>
                      <a:endParaRPr sz="1000"/>
                    </a:p>
                    <a:p>
                      <a:pPr marL="107950" lvl="0" indent="-171450" algn="l" rtl="0">
                        <a:spcBef>
                          <a:spcPts val="600"/>
                        </a:spcBef>
                        <a:spcAft>
                          <a:spcPts val="0"/>
                        </a:spcAft>
                        <a:buSzPts val="1000"/>
                        <a:buFont typeface="Arial"/>
                        <a:buChar char="-"/>
                      </a:pPr>
                      <a:r>
                        <a:rPr lang="en-GB" sz="1000"/>
                        <a:t>Să permită și să promoveze un sistem și o cultură de comunicare de jos în sus.</a:t>
                      </a:r>
                      <a:endParaRPr sz="1000"/>
                    </a:p>
                  </a:txBody>
                  <a:tcPr marL="68575" marR="68575" marT="0" marB="0"/>
                </a:tc>
                <a:tc>
                  <a:txBody>
                    <a:bodyPr/>
                    <a:lstStyle/>
                    <a:p>
                      <a:pPr marL="107950" lvl="0" indent="-171450" algn="l" rtl="0">
                        <a:spcBef>
                          <a:spcPts val="600"/>
                        </a:spcBef>
                        <a:spcAft>
                          <a:spcPts val="0"/>
                        </a:spcAft>
                        <a:buSzPts val="1000"/>
                        <a:buFont typeface="Arial"/>
                        <a:buChar char="-"/>
                      </a:pPr>
                      <a:r>
                        <a:rPr lang="en-GB" sz="1000"/>
                        <a:t>Crearea de evenimente care să permită contactul și dezvoltarea relațiilor între angajați:</a:t>
                      </a:r>
                      <a:endParaRPr sz="1000"/>
                    </a:p>
                    <a:p>
                      <a:pPr marL="457200" lvl="0" indent="-285750" algn="l" rtl="0">
                        <a:spcBef>
                          <a:spcPts val="0"/>
                        </a:spcBef>
                        <a:spcAft>
                          <a:spcPts val="0"/>
                        </a:spcAft>
                        <a:buSzPts val="900"/>
                        <a:buFont typeface="Arial"/>
                        <a:buChar char="o"/>
                      </a:pPr>
                      <a:r>
                        <a:rPr lang="en-GB" sz="900"/>
                        <a:t>Exerciții de consolidare a echipei între departamente</a:t>
                      </a:r>
                      <a:endParaRPr sz="900"/>
                    </a:p>
                    <a:p>
                      <a:pPr marL="457200" lvl="0" indent="-285750" algn="l" rtl="0">
                        <a:spcBef>
                          <a:spcPts val="0"/>
                        </a:spcBef>
                        <a:spcAft>
                          <a:spcPts val="0"/>
                        </a:spcAft>
                        <a:buSzPts val="900"/>
                        <a:buFont typeface="Arial"/>
                        <a:buChar char="o"/>
                      </a:pPr>
                      <a:r>
                        <a:rPr lang="en-GB" sz="900"/>
                        <a:t>Ziua copiilor / familiei personalului</a:t>
                      </a:r>
                      <a:endParaRPr sz="900"/>
                    </a:p>
                    <a:p>
                      <a:pPr marL="457200" lvl="0" indent="-285750" algn="l" rtl="0">
                        <a:spcBef>
                          <a:spcPts val="0"/>
                        </a:spcBef>
                        <a:spcAft>
                          <a:spcPts val="0"/>
                        </a:spcAft>
                        <a:buSzPts val="900"/>
                        <a:buFont typeface="Arial"/>
                        <a:buChar char="o"/>
                      </a:pPr>
                      <a:r>
                        <a:rPr lang="en-GB" sz="900"/>
                        <a:t>Mentorizare</a:t>
                      </a:r>
                      <a:endParaRPr sz="900"/>
                    </a:p>
                    <a:p>
                      <a:pPr marL="457200" lvl="0" indent="-285750" algn="l" rtl="0">
                        <a:spcBef>
                          <a:spcPts val="0"/>
                        </a:spcBef>
                        <a:spcAft>
                          <a:spcPts val="0"/>
                        </a:spcAft>
                        <a:buSzPts val="900"/>
                        <a:buFont typeface="Arial"/>
                        <a:buChar char="o"/>
                      </a:pPr>
                      <a:r>
                        <a:rPr lang="en-GB" sz="900"/>
                        <a:t>Cine suntem: valorile noastre, modul în care lucrăm etc.</a:t>
                      </a:r>
                      <a:endParaRPr sz="900"/>
                    </a:p>
                    <a:p>
                      <a:pPr marL="457200" lvl="0" indent="-285750" algn="l" rtl="0">
                        <a:spcBef>
                          <a:spcPts val="0"/>
                        </a:spcBef>
                        <a:spcAft>
                          <a:spcPts val="0"/>
                        </a:spcAft>
                        <a:buSzPts val="900"/>
                        <a:buFont typeface="Arial"/>
                        <a:buChar char="o"/>
                      </a:pPr>
                      <a:r>
                        <a:rPr lang="en-GB" sz="900"/>
                        <a:t>Concursul Eurovision Song Contest împreună</a:t>
                      </a:r>
                      <a:endParaRPr sz="900"/>
                    </a:p>
                    <a:p>
                      <a:pPr marL="107950" lvl="0" indent="-171450" algn="l" rtl="0">
                        <a:spcBef>
                          <a:spcPts val="600"/>
                        </a:spcBef>
                        <a:spcAft>
                          <a:spcPts val="0"/>
                        </a:spcAft>
                        <a:buSzPts val="1000"/>
                        <a:buFont typeface="Arial"/>
                        <a:buChar char="-"/>
                      </a:pPr>
                      <a:r>
                        <a:rPr lang="en-GB" sz="1000"/>
                        <a:t>Crearea de evenimente care să permită contactul și dezvoltarea relațiilor dintre conducere și angajați</a:t>
                      </a:r>
                      <a:endParaRPr sz="1000"/>
                    </a:p>
                    <a:p>
                      <a:pPr marL="457200" lvl="0" indent="-285750" algn="l" rtl="0">
                        <a:spcBef>
                          <a:spcPts val="0"/>
                        </a:spcBef>
                        <a:spcAft>
                          <a:spcPts val="0"/>
                        </a:spcAft>
                        <a:buSzPts val="900"/>
                        <a:buFont typeface="Arial"/>
                        <a:buChar char="o"/>
                      </a:pPr>
                      <a:r>
                        <a:rPr lang="en-GB" sz="900"/>
                        <a:t>Managementul micului dejun - angajați</a:t>
                      </a:r>
                      <a:endParaRPr sz="900"/>
                    </a:p>
                  </a:txBody>
                  <a:tcPr marL="68575" marR="68575" marT="0" marB="0"/>
                </a:tc>
                <a:tc>
                  <a:txBody>
                    <a:bodyPr/>
                    <a:lstStyle/>
                    <a:p>
                      <a:pPr marL="107950" lvl="0" indent="-171450" algn="l" rtl="0">
                        <a:spcBef>
                          <a:spcPts val="600"/>
                        </a:spcBef>
                        <a:spcAft>
                          <a:spcPts val="0"/>
                        </a:spcAft>
                        <a:buSzPts val="1000"/>
                        <a:buFont typeface="Arial"/>
                        <a:buChar char="-"/>
                      </a:pPr>
                      <a:r>
                        <a:rPr lang="en-GB" sz="1000"/>
                        <a:t>Dezvoltarea procesului de integrare pentru noii angajați, cu un rol important pentru cultura corporativă.</a:t>
                      </a:r>
                      <a:endParaRPr sz="1000"/>
                    </a:p>
                    <a:p>
                      <a:pPr marL="107950" lvl="0" indent="-171450" algn="l" rtl="0">
                        <a:spcBef>
                          <a:spcPts val="600"/>
                        </a:spcBef>
                        <a:spcAft>
                          <a:spcPts val="0"/>
                        </a:spcAft>
                        <a:buSzPts val="1000"/>
                        <a:buFont typeface="Arial"/>
                        <a:buChar char="-"/>
                      </a:pPr>
                      <a:r>
                        <a:rPr lang="en-GB" sz="1000"/>
                        <a:t>Crearea de întâlniri „Mândru să prezint”, oferind personalului posibilitatea de a împărtăși cazurile de succes cu colegii lor.</a:t>
                      </a:r>
                      <a:endParaRPr sz="1000"/>
                    </a:p>
                    <a:p>
                      <a:pPr marL="107950" lvl="0" indent="-171450" algn="l" rtl="0">
                        <a:spcBef>
                          <a:spcPts val="600"/>
                        </a:spcBef>
                        <a:spcAft>
                          <a:spcPts val="0"/>
                        </a:spcAft>
                        <a:buSzPts val="1000"/>
                        <a:buFont typeface="Arial"/>
                        <a:buChar char="-"/>
                      </a:pPr>
                      <a:r>
                        <a:rPr lang="en-GB" sz="1000"/>
                        <a:t>Realizarea periodică a unui sondaj intern de satisfacție, cu prezentarea rezultatelor angajaților și un plan de acțiune bazat pe aceste rezultate.</a:t>
                      </a:r>
                      <a:endParaRPr sz="1000"/>
                    </a:p>
                  </a:txBody>
                  <a:tcPr marL="68575" marR="68575"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25</a:t>
            </a:fld>
            <a:endParaRPr/>
          </a:p>
        </p:txBody>
      </p:sp>
      <p:sp>
        <p:nvSpPr>
          <p:cNvPr id="242" name="Google Shape;242;p25"/>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243" name="Google Shape;243;p25"/>
          <p:cNvSpPr txBox="1"/>
          <p:nvPr/>
        </p:nvSpPr>
        <p:spPr>
          <a:xfrm>
            <a:off x="1454250" y="2899300"/>
            <a:ext cx="62355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7200" b="1">
                <a:solidFill>
                  <a:srgbClr val="D0662F"/>
                </a:solidFill>
                <a:latin typeface="Calibri"/>
                <a:ea typeface="Calibri"/>
                <a:cs typeface="Calibri"/>
                <a:sym typeface="Calibri"/>
              </a:rPr>
              <a:t>ÎNTREBĂRI </a:t>
            </a:r>
            <a:endParaRPr sz="7200" b="1">
              <a:solidFill>
                <a:srgbClr val="D0662F"/>
              </a:solidFill>
              <a:latin typeface="Calibri"/>
              <a:ea typeface="Calibri"/>
              <a:cs typeface="Calibri"/>
              <a:sym typeface="Calibri"/>
            </a:endParaRPr>
          </a:p>
          <a:p>
            <a:pPr marL="0" marR="0" lvl="0" indent="0" algn="l" rtl="0">
              <a:spcBef>
                <a:spcPts val="0"/>
              </a:spcBef>
              <a:spcAft>
                <a:spcPts val="0"/>
              </a:spcAft>
              <a:buNone/>
            </a:pPr>
            <a:r>
              <a:rPr lang="en-GB" sz="7200" b="1">
                <a:solidFill>
                  <a:srgbClr val="D0662F"/>
                </a:solidFill>
                <a:latin typeface="Calibri"/>
                <a:ea typeface="Calibri"/>
                <a:cs typeface="Calibri"/>
                <a:sym typeface="Calibri"/>
              </a:rPr>
              <a:t>ȘI RĂSPUNSURI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p:nvPr/>
        </p:nvSpPr>
        <p:spPr>
          <a:xfrm>
            <a:off x="348343" y="2277438"/>
            <a:ext cx="297178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000">
                <a:solidFill>
                  <a:schemeClr val="accent3"/>
                </a:solidFill>
                <a:latin typeface="Calibri"/>
                <a:ea typeface="Calibri"/>
                <a:cs typeface="Calibri"/>
                <a:sym typeface="Calibri"/>
              </a:rPr>
              <a:t>Vă mulțumim pentru atenție</a:t>
            </a:r>
            <a:endParaRPr/>
          </a:p>
        </p:txBody>
      </p:sp>
      <p:sp>
        <p:nvSpPr>
          <p:cNvPr id="249" name="Google Shape;249;p26"/>
          <p:cNvSpPr/>
          <p:nvPr/>
        </p:nvSpPr>
        <p:spPr>
          <a:xfrm>
            <a:off x="3680818" y="1524000"/>
            <a:ext cx="87086" cy="4289483"/>
          </a:xfrm>
          <a:prstGeom prst="rect">
            <a:avLst/>
          </a:prstGeom>
          <a:solidFill>
            <a:srgbClr val="AFAD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sp>
        <p:nvSpPr>
          <p:cNvPr id="250" name="Google Shape;25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26</a:t>
            </a:fld>
            <a:endParaRPr/>
          </a:p>
        </p:txBody>
      </p:sp>
      <p:sp>
        <p:nvSpPr>
          <p:cNvPr id="251" name="Google Shape;251;p26"/>
          <p:cNvSpPr/>
          <p:nvPr/>
        </p:nvSpPr>
        <p:spPr>
          <a:xfrm>
            <a:off x="3939900" y="2277451"/>
            <a:ext cx="5204100" cy="1339500"/>
          </a:xfrm>
          <a:prstGeom prst="rect">
            <a:avLst/>
          </a:prstGeom>
          <a:noFill/>
          <a:ln>
            <a:noFill/>
          </a:ln>
        </p:spPr>
        <p:txBody>
          <a:bodyPr spcFirstLastPara="1" wrap="square" lIns="91425" tIns="45700" rIns="91425" bIns="45700" anchor="t" anchorCtr="0">
            <a:noAutofit/>
          </a:bodyPr>
          <a:lstStyle/>
          <a:p>
            <a:pPr marL="0" marR="0" lvl="0" indent="0" algn="l" rtl="0">
              <a:lnSpc>
                <a:spcPct val="135000"/>
              </a:lnSpc>
              <a:spcBef>
                <a:spcPts val="0"/>
              </a:spcBef>
              <a:spcAft>
                <a:spcPts val="0"/>
              </a:spcAft>
              <a:buNone/>
            </a:pPr>
            <a:r>
              <a:rPr lang="en-GB" sz="2000" b="1">
                <a:solidFill>
                  <a:srgbClr val="C55500"/>
                </a:solidFill>
                <a:latin typeface="Calibri"/>
                <a:ea typeface="Calibri"/>
                <a:cs typeface="Calibri"/>
                <a:sym typeface="Calibri"/>
              </a:rPr>
              <a:t>Dna</a:t>
            </a:r>
            <a:r>
              <a:rPr lang="en-GB" sz="2000" b="1" i="0" u="none" strike="noStrike" cap="none">
                <a:solidFill>
                  <a:srgbClr val="C55500"/>
                </a:solidFill>
                <a:latin typeface="Calibri"/>
                <a:ea typeface="Calibri"/>
                <a:cs typeface="Calibri"/>
                <a:sym typeface="Calibri"/>
              </a:rPr>
              <a:t> Ludmila Andronic – </a:t>
            </a:r>
            <a:r>
              <a:rPr lang="en-GB" sz="2000" b="1">
                <a:solidFill>
                  <a:srgbClr val="C55500"/>
                </a:solidFill>
                <a:latin typeface="Calibri"/>
                <a:ea typeface="Calibri"/>
                <a:cs typeface="Calibri"/>
                <a:sym typeface="Calibri"/>
              </a:rPr>
              <a:t>Expertă națională</a:t>
            </a:r>
            <a:endParaRPr/>
          </a:p>
          <a:p>
            <a:pPr marL="0" marR="0" lvl="0" indent="0" algn="l" rtl="0">
              <a:lnSpc>
                <a:spcPct val="135000"/>
              </a:lnSpc>
              <a:spcBef>
                <a:spcPts val="0"/>
              </a:spcBef>
              <a:spcAft>
                <a:spcPts val="0"/>
              </a:spcAft>
              <a:buNone/>
            </a:pPr>
            <a:r>
              <a:rPr lang="en-GB" sz="2000" b="1" i="0" u="none" strike="noStrike" cap="none">
                <a:solidFill>
                  <a:srgbClr val="C55500"/>
                </a:solidFill>
                <a:latin typeface="Calibri"/>
                <a:ea typeface="Calibri"/>
                <a:cs typeface="Calibri"/>
                <a:sym typeface="Calibri"/>
              </a:rPr>
              <a:t>Dr. David Fernández – </a:t>
            </a:r>
            <a:r>
              <a:rPr lang="en-GB" sz="2000" b="1">
                <a:solidFill>
                  <a:srgbClr val="C55500"/>
                </a:solidFill>
                <a:latin typeface="Calibri"/>
                <a:ea typeface="Calibri"/>
                <a:cs typeface="Calibri"/>
                <a:sym typeface="Calibri"/>
              </a:rPr>
              <a:t>Expert internațional</a:t>
            </a:r>
            <a:endParaRPr/>
          </a:p>
          <a:p>
            <a:pPr marL="0" marR="0" lvl="0" indent="0" algn="l" rtl="0">
              <a:lnSpc>
                <a:spcPct val="135000"/>
              </a:lnSpc>
              <a:spcBef>
                <a:spcPts val="0"/>
              </a:spcBef>
              <a:spcAft>
                <a:spcPts val="0"/>
              </a:spcAft>
              <a:buNone/>
            </a:pPr>
            <a:r>
              <a:rPr lang="en-GB" sz="2000" b="1" i="0" u="none" strike="noStrike" cap="none">
                <a:solidFill>
                  <a:srgbClr val="C55500"/>
                </a:solidFill>
                <a:latin typeface="Calibri"/>
                <a:ea typeface="Calibri"/>
                <a:cs typeface="Calibri"/>
                <a:sym typeface="Calibri"/>
              </a:rPr>
              <a:t>Dr. Roberto Suárez – </a:t>
            </a:r>
            <a:r>
              <a:rPr lang="en-GB" sz="2000" b="1">
                <a:solidFill>
                  <a:srgbClr val="C55500"/>
                </a:solidFill>
                <a:latin typeface="Calibri"/>
                <a:ea typeface="Calibri"/>
                <a:cs typeface="Calibri"/>
                <a:sym typeface="Calibri"/>
              </a:rPr>
              <a:t>Expert internațional</a:t>
            </a:r>
            <a:endParaRPr>
              <a:solidFill>
                <a:schemeClr val="dk1"/>
              </a:solidFill>
            </a:endParaRPr>
          </a:p>
          <a:p>
            <a:pPr marL="0" marR="0" lvl="0" indent="0" algn="l" rtl="0">
              <a:lnSpc>
                <a:spcPct val="135000"/>
              </a:lnSpc>
              <a:spcBef>
                <a:spcPts val="0"/>
              </a:spcBef>
              <a:spcAft>
                <a:spcPts val="0"/>
              </a:spcAft>
              <a:buNone/>
            </a:pPr>
            <a:endParaRPr sz="2000" b="1">
              <a:solidFill>
                <a:srgbClr val="C555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pic>
        <p:nvPicPr>
          <p:cNvPr id="256" name="Google Shape;256;p27"/>
          <p:cNvPicPr preferRelativeResize="0"/>
          <p:nvPr/>
        </p:nvPicPr>
        <p:blipFill rotWithShape="1">
          <a:blip r:embed="rId4">
            <a:alphaModFix/>
          </a:blip>
          <a:srcRect/>
          <a:stretch/>
        </p:blipFill>
        <p:spPr>
          <a:xfrm>
            <a:off x="457200" y="1234439"/>
            <a:ext cx="2292406" cy="4981575"/>
          </a:xfrm>
          <a:prstGeom prst="rect">
            <a:avLst/>
          </a:prstGeom>
          <a:noFill/>
          <a:ln>
            <a:noFill/>
          </a:ln>
        </p:spPr>
      </p:pic>
      <p:sp>
        <p:nvSpPr>
          <p:cNvPr id="257" name="Google Shape;25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45" name="Google Shape;45;p3"/>
          <p:cNvSpPr/>
          <p:nvPr/>
        </p:nvSpPr>
        <p:spPr>
          <a:xfrm>
            <a:off x="193175" y="1149250"/>
            <a:ext cx="1803300" cy="101160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ECHIPA DE PROIECT</a:t>
            </a:r>
            <a:endParaRPr/>
          </a:p>
        </p:txBody>
      </p:sp>
      <p:pic>
        <p:nvPicPr>
          <p:cNvPr id="46" name="Google Shape;46;p3" descr="Hombre parado con un traje de color negro&#10;&#10;Descripción generada automáticamente con confianza media"/>
          <p:cNvPicPr preferRelativeResize="0"/>
          <p:nvPr/>
        </p:nvPicPr>
        <p:blipFill>
          <a:blip r:embed="rId3">
            <a:alphaModFix/>
          </a:blip>
          <a:stretch>
            <a:fillRect/>
          </a:stretch>
        </p:blipFill>
        <p:spPr>
          <a:xfrm>
            <a:off x="2259950" y="1466775"/>
            <a:ext cx="1266825" cy="1567110"/>
          </a:xfrm>
          <a:prstGeom prst="rect">
            <a:avLst/>
          </a:prstGeom>
          <a:noFill/>
          <a:ln>
            <a:noFill/>
          </a:ln>
        </p:spPr>
      </p:pic>
      <p:pic>
        <p:nvPicPr>
          <p:cNvPr id="47" name="Google Shape;47;p3" descr="Un hombre con un traje azul&#10;&#10;Descripción generada automáticamente con confianza media"/>
          <p:cNvPicPr preferRelativeResize="0"/>
          <p:nvPr/>
        </p:nvPicPr>
        <p:blipFill>
          <a:blip r:embed="rId4">
            <a:alphaModFix/>
          </a:blip>
          <a:stretch>
            <a:fillRect/>
          </a:stretch>
        </p:blipFill>
        <p:spPr>
          <a:xfrm>
            <a:off x="2283762" y="3189950"/>
            <a:ext cx="1219200" cy="1504950"/>
          </a:xfrm>
          <a:prstGeom prst="rect">
            <a:avLst/>
          </a:prstGeom>
          <a:noFill/>
          <a:ln>
            <a:noFill/>
          </a:ln>
        </p:spPr>
      </p:pic>
      <p:pic>
        <p:nvPicPr>
          <p:cNvPr id="48" name="Google Shape;48;p3" descr="Una mujer sonriendo&#10;&#10;Descripción generada automáticamente"/>
          <p:cNvPicPr preferRelativeResize="0"/>
          <p:nvPr/>
        </p:nvPicPr>
        <p:blipFill>
          <a:blip r:embed="rId5">
            <a:alphaModFix/>
          </a:blip>
          <a:stretch>
            <a:fillRect/>
          </a:stretch>
        </p:blipFill>
        <p:spPr>
          <a:xfrm>
            <a:off x="2259950" y="5034350"/>
            <a:ext cx="1266825" cy="1562100"/>
          </a:xfrm>
          <a:prstGeom prst="rect">
            <a:avLst/>
          </a:prstGeom>
          <a:noFill/>
          <a:ln>
            <a:noFill/>
          </a:ln>
        </p:spPr>
      </p:pic>
      <p:graphicFrame>
        <p:nvGraphicFramePr>
          <p:cNvPr id="49" name="Google Shape;49;p3"/>
          <p:cNvGraphicFramePr/>
          <p:nvPr/>
        </p:nvGraphicFramePr>
        <p:xfrm>
          <a:off x="2283750" y="1149250"/>
          <a:ext cx="6576300" cy="6335830"/>
        </p:xfrm>
        <a:graphic>
          <a:graphicData uri="http://schemas.openxmlformats.org/drawingml/2006/table">
            <a:tbl>
              <a:tblPr bandRow="1">
                <a:noFill/>
                <a:tableStyleId>{C23A7771-72FD-42E4-AC00-95376375F4C4}</a:tableStyleId>
              </a:tblPr>
              <a:tblGrid>
                <a:gridCol w="1411250"/>
                <a:gridCol w="5165050"/>
              </a:tblGrid>
              <a:tr h="171250">
                <a:tc gridSpan="2">
                  <a:txBody>
                    <a:bodyPr/>
                    <a:lstStyle/>
                    <a:p>
                      <a:pPr marL="0" lvl="0" indent="0" algn="l" rtl="0">
                        <a:spcBef>
                          <a:spcPts val="0"/>
                        </a:spcBef>
                        <a:spcAft>
                          <a:spcPts val="0"/>
                        </a:spcAft>
                        <a:buNone/>
                      </a:pPr>
                      <a:r>
                        <a:rPr lang="en-GB" sz="1200" b="1">
                          <a:highlight>
                            <a:srgbClr val="FFFFFF"/>
                          </a:highlight>
                        </a:rPr>
                        <a:t>Experți internaționali</a:t>
                      </a:r>
                      <a:endParaRPr sz="1050" b="1">
                        <a:highlight>
                          <a:srgbClr val="FFFFFF"/>
                        </a:highlight>
                      </a:endParaRPr>
                    </a:p>
                  </a:txBody>
                  <a:tcPr marL="68575" marR="68575" marT="0" marB="0"/>
                </a:tc>
                <a:tc hMerge="1">
                  <a:txBody>
                    <a:bodyPr/>
                    <a:lstStyle/>
                    <a:p>
                      <a:endParaRPr lang="ru-RU"/>
                    </a:p>
                  </a:txBody>
                  <a:tcPr/>
                </a:tc>
              </a:tr>
              <a:tr h="151400">
                <a:tc>
                  <a:txBody>
                    <a:bodyPr/>
                    <a:lstStyle/>
                    <a:p>
                      <a:pPr marL="0" lvl="0" indent="0" algn="l" rtl="0">
                        <a:spcBef>
                          <a:spcPts val="0"/>
                        </a:spcBef>
                        <a:spcAft>
                          <a:spcPts val="0"/>
                        </a:spcAft>
                        <a:buNone/>
                      </a:pPr>
                      <a:endParaRPr sz="800" b="1">
                        <a:solidFill>
                          <a:srgbClr val="E35C30"/>
                        </a:solidFill>
                      </a:endParaRPr>
                    </a:p>
                  </a:txBody>
                  <a:tcPr marL="68575" marR="68575" marT="0" marB="0"/>
                </a:tc>
                <a:tc>
                  <a:txBody>
                    <a:bodyPr/>
                    <a:lstStyle/>
                    <a:p>
                      <a:pPr marL="0" lvl="0" indent="0" algn="l" rtl="0">
                        <a:spcBef>
                          <a:spcPts val="0"/>
                        </a:spcBef>
                        <a:spcAft>
                          <a:spcPts val="0"/>
                        </a:spcAft>
                        <a:buNone/>
                      </a:pPr>
                      <a:endParaRPr sz="1050" b="1">
                        <a:highlight>
                          <a:srgbClr val="FFFFFF"/>
                        </a:highlight>
                      </a:endParaRPr>
                    </a:p>
                  </a:txBody>
                  <a:tcPr marL="68575" marR="68575" marT="0" marB="0"/>
                </a:tc>
              </a:tr>
              <a:tr h="1676350">
                <a:tc>
                  <a:txBody>
                    <a:bodyPr/>
                    <a:lstStyle/>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endParaRPr b="1">
                        <a:highlight>
                          <a:srgbClr val="FFFFFF"/>
                        </a:highlight>
                      </a:endParaRPr>
                    </a:p>
                  </a:txBody>
                  <a:tcPr marL="68575" marR="68575" marT="0" marB="0"/>
                </a:tc>
                <a:tc>
                  <a:txBody>
                    <a:bodyPr/>
                    <a:lstStyle/>
                    <a:p>
                      <a:pPr marL="0" lvl="0" indent="0" algn="l" rtl="0">
                        <a:spcBef>
                          <a:spcPts val="0"/>
                        </a:spcBef>
                        <a:spcAft>
                          <a:spcPts val="0"/>
                        </a:spcAft>
                        <a:buNone/>
                      </a:pPr>
                      <a:r>
                        <a:rPr lang="en-GB" sz="1050" b="1">
                          <a:highlight>
                            <a:srgbClr val="FFFFFF"/>
                          </a:highlight>
                        </a:rPr>
                        <a:t>Dr. Roberto Suárez Candel</a:t>
                      </a:r>
                      <a:endParaRPr sz="1050" b="1">
                        <a:highlight>
                          <a:srgbClr val="FFFFFF"/>
                        </a:highlight>
                      </a:endParaRPr>
                    </a:p>
                    <a:p>
                      <a:pPr marL="0" lvl="0" indent="0" algn="l" rtl="0">
                        <a:spcBef>
                          <a:spcPts val="600"/>
                        </a:spcBef>
                        <a:spcAft>
                          <a:spcPts val="0"/>
                        </a:spcAft>
                        <a:buNone/>
                      </a:pPr>
                      <a:r>
                        <a:rPr lang="en-GB" sz="1000">
                          <a:highlight>
                            <a:srgbClr val="FFFFFF"/>
                          </a:highlight>
                        </a:rPr>
                        <a:t>Co-fondator și director general</a:t>
                      </a:r>
                      <a:endParaRPr sz="1000">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sz="1050">
                        <a:highlight>
                          <a:srgbClr val="FFFFFF"/>
                        </a:highlight>
                      </a:endParaRPr>
                    </a:p>
                    <a:p>
                      <a:pPr marL="0" lvl="0" indent="0" algn="l" rtl="0">
                        <a:spcBef>
                          <a:spcPts val="0"/>
                        </a:spcBef>
                        <a:spcAft>
                          <a:spcPts val="0"/>
                        </a:spcAft>
                        <a:buNone/>
                      </a:pPr>
                      <a:r>
                        <a:rPr lang="en-GB" sz="900"/>
                        <a:t>Roberto Suárez consiliază consiliile de administrație, directorii executivi și echipele de management în ceea ce privește modul în care pot să vadă viitorul, să-și reproiecteze strategiile și să opereze cu un accent mai mare pe valoare și impact. Din 2012 până în 2020, Roberto a fost șeful departamentului de strategie și informații media al Uniunii Europene de Radio și Televiziune (EBU). Anterior. a lucrat ca bursier postdoctoral Marie Curie la Hans-Bredow-Institut für Medienforschung din Germania.</a:t>
                      </a:r>
                      <a:endParaRPr sz="900"/>
                    </a:p>
                    <a:p>
                      <a:pPr marL="0" lvl="0" indent="0" algn="l" rtl="0">
                        <a:spcBef>
                          <a:spcPts val="0"/>
                        </a:spcBef>
                        <a:spcAft>
                          <a:spcPts val="0"/>
                        </a:spcAft>
                        <a:buNone/>
                      </a:pPr>
                      <a:endParaRPr sz="900"/>
                    </a:p>
                    <a:p>
                      <a:pPr marL="0" lvl="0" indent="0" algn="l" rtl="0">
                        <a:spcBef>
                          <a:spcPts val="0"/>
                        </a:spcBef>
                        <a:spcAft>
                          <a:spcPts val="0"/>
                        </a:spcAft>
                        <a:buClr>
                          <a:schemeClr val="dk1"/>
                        </a:buClr>
                        <a:buSzPts val="1100"/>
                        <a:buFont typeface="Arial"/>
                        <a:buNone/>
                      </a:pPr>
                      <a:r>
                        <a:rPr lang="en-GB" sz="1050" b="1">
                          <a:solidFill>
                            <a:schemeClr val="dk1"/>
                          </a:solidFill>
                          <a:highlight>
                            <a:srgbClr val="FFFFFF"/>
                          </a:highlight>
                        </a:rPr>
                        <a:t>Dr. David Fernández Quijada</a:t>
                      </a:r>
                      <a:endParaRPr sz="1050" b="1">
                        <a:solidFill>
                          <a:schemeClr val="dk1"/>
                        </a:solidFill>
                        <a:highlight>
                          <a:srgbClr val="FFFFFF"/>
                        </a:highlight>
                      </a:endParaRPr>
                    </a:p>
                    <a:p>
                      <a:pPr marL="0" lvl="0" indent="0" algn="l" rtl="0">
                        <a:spcBef>
                          <a:spcPts val="600"/>
                        </a:spcBef>
                        <a:spcAft>
                          <a:spcPts val="0"/>
                        </a:spcAft>
                        <a:buNone/>
                      </a:pPr>
                      <a:r>
                        <a:rPr lang="en-GB" sz="1000">
                          <a:solidFill>
                            <a:schemeClr val="dk1"/>
                          </a:solidFill>
                          <a:highlight>
                            <a:srgbClr val="FFFFFF"/>
                          </a:highlight>
                        </a:rPr>
                        <a:t>Co-fondator și director de cercetare</a:t>
                      </a:r>
                      <a:endParaRPr sz="1000">
                        <a:solidFill>
                          <a:schemeClr val="dk1"/>
                        </a:solidFill>
                        <a:highlight>
                          <a:srgbClr val="FFFFFF"/>
                        </a:highlight>
                      </a:endParaRPr>
                    </a:p>
                    <a:p>
                      <a:pPr marL="0" lvl="0" indent="0" algn="l" rtl="0">
                        <a:spcBef>
                          <a:spcPts val="600"/>
                        </a:spcBef>
                        <a:spcAft>
                          <a:spcPts val="0"/>
                        </a:spcAft>
                        <a:buClr>
                          <a:schemeClr val="dk1"/>
                        </a:buClr>
                        <a:buSzPts val="1100"/>
                        <a:buFont typeface="Arial"/>
                        <a:buNone/>
                      </a:pPr>
                      <a:endParaRPr sz="1000">
                        <a:solidFill>
                          <a:schemeClr val="dk1"/>
                        </a:solidFill>
                        <a:highlight>
                          <a:srgbClr val="FFFFFF"/>
                        </a:highlight>
                      </a:endParaRPr>
                    </a:p>
                  </a:txBody>
                  <a:tcPr marL="68575" marR="68575" marT="0" marB="0"/>
                </a:tc>
              </a:tr>
              <a:tr h="201875">
                <a:tc>
                  <a:txBody>
                    <a:bodyPr/>
                    <a:lstStyle/>
                    <a:p>
                      <a:pPr marL="0" lvl="0" indent="0" algn="l" rtl="0">
                        <a:spcBef>
                          <a:spcPts val="0"/>
                        </a:spcBef>
                        <a:spcAft>
                          <a:spcPts val="0"/>
                        </a:spcAft>
                        <a:buNone/>
                      </a:pPr>
                      <a:endParaRPr b="1">
                        <a:solidFill>
                          <a:srgbClr val="E35C30"/>
                        </a:solidFill>
                      </a:endParaRPr>
                    </a:p>
                  </a:txBody>
                  <a:tcPr marL="68575" marR="68575" marT="0" marB="0"/>
                </a:tc>
                <a:tc>
                  <a:txBody>
                    <a:bodyPr/>
                    <a:lstStyle/>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Clr>
                          <a:schemeClr val="dk1"/>
                        </a:buClr>
                        <a:buSzPts val="1100"/>
                        <a:buFont typeface="Arial"/>
                        <a:buNone/>
                      </a:pPr>
                      <a:r>
                        <a:rPr lang="en-GB" sz="900">
                          <a:solidFill>
                            <a:schemeClr val="dk1"/>
                          </a:solidFill>
                        </a:rPr>
                        <a:t>David Fernández este pasionat de tendințe și de viitor, având capacitatea de a-și imagina scenarii neobișnuite. Din 2013 până în 2021, David a lucrat ca manager și analist al Serviciului de Informații Media al Uniunii Europene de Radio și Televiziune (EBU), unde s-a ocupat de inițiativa strategică „Contribuția serviciului public de media la societate”. Anterior, a lucrat ca lector la Universitatea Autonomă din Barcelona, Spania.</a:t>
                      </a:r>
                      <a:endParaRPr sz="900">
                        <a:solidFill>
                          <a:schemeClr val="dk1"/>
                        </a:solidFill>
                      </a:endParaRPr>
                    </a:p>
                    <a:p>
                      <a:pPr marL="0" lvl="0" indent="0" algn="l" rtl="0">
                        <a:spcBef>
                          <a:spcPts val="0"/>
                        </a:spcBef>
                        <a:spcAft>
                          <a:spcPts val="0"/>
                        </a:spcAft>
                        <a:buNone/>
                      </a:pPr>
                      <a:endParaRPr sz="1050" b="1">
                        <a:highlight>
                          <a:srgbClr val="FFFFFF"/>
                        </a:highlight>
                      </a:endParaRPr>
                    </a:p>
                  </a:txBody>
                  <a:tcPr marL="68575" marR="68575" marT="0" marB="0"/>
                </a:tc>
              </a:tr>
              <a:tr h="1306825">
                <a:tc>
                  <a:txBody>
                    <a:bodyPr/>
                    <a:lstStyle/>
                    <a:p>
                      <a:pPr marL="0" lvl="0" indent="0" algn="l" rtl="0">
                        <a:spcBef>
                          <a:spcPts val="0"/>
                        </a:spcBef>
                        <a:spcAft>
                          <a:spcPts val="0"/>
                        </a:spcAft>
                        <a:buNone/>
                      </a:pPr>
                      <a:r>
                        <a:rPr lang="en-GB" sz="1200" b="1">
                          <a:solidFill>
                            <a:schemeClr val="dk1"/>
                          </a:solidFill>
                          <a:highlight>
                            <a:srgbClr val="FFFFFF"/>
                          </a:highlight>
                        </a:rPr>
                        <a:t>         </a:t>
                      </a:r>
                      <a:endParaRPr sz="1050" b="1">
                        <a:solidFill>
                          <a:schemeClr val="dk1"/>
                        </a:solidFill>
                        <a:highlight>
                          <a:srgbClr val="FFFFFF"/>
                        </a:highlight>
                      </a:endParaRPr>
                    </a:p>
                    <a:p>
                      <a:pPr marL="0" lvl="0" indent="0" algn="l" rtl="0">
                        <a:spcBef>
                          <a:spcPts val="0"/>
                        </a:spcBef>
                        <a:spcAft>
                          <a:spcPts val="0"/>
                        </a:spcAft>
                        <a:buNone/>
                      </a:pPr>
                      <a:endParaRPr b="1">
                        <a:solidFill>
                          <a:srgbClr val="E35C30"/>
                        </a:solidFill>
                      </a:endParaRPr>
                    </a:p>
                  </a:txBody>
                  <a:tcPr marL="68575" marR="68575" marT="0" marB="0"/>
                </a:tc>
                <a:tc>
                  <a:txBody>
                    <a:bodyPr/>
                    <a:lstStyle/>
                    <a:p>
                      <a:pPr marL="0" lvl="0" indent="0" algn="l" rtl="0">
                        <a:spcBef>
                          <a:spcPts val="0"/>
                        </a:spcBef>
                        <a:spcAft>
                          <a:spcPts val="0"/>
                        </a:spcAft>
                        <a:buNone/>
                      </a:pPr>
                      <a:endParaRPr sz="1050" b="1">
                        <a:highlight>
                          <a:srgbClr val="FFFFFF"/>
                        </a:highlight>
                      </a:endParaRPr>
                    </a:p>
                    <a:p>
                      <a:pPr marL="0" lvl="0" indent="0" algn="l" rtl="0">
                        <a:spcBef>
                          <a:spcPts val="0"/>
                        </a:spcBef>
                        <a:spcAft>
                          <a:spcPts val="0"/>
                        </a:spcAft>
                        <a:buClr>
                          <a:schemeClr val="dk1"/>
                        </a:buClr>
                        <a:buSzPts val="1100"/>
                        <a:buFont typeface="Arial"/>
                        <a:buNone/>
                      </a:pPr>
                      <a:r>
                        <a:rPr lang="en-GB" sz="1050" b="1">
                          <a:solidFill>
                            <a:schemeClr val="dk1"/>
                          </a:solidFill>
                          <a:highlight>
                            <a:srgbClr val="FFFFFF"/>
                          </a:highlight>
                        </a:rPr>
                        <a:t>Ludmila Andronic</a:t>
                      </a:r>
                      <a:endParaRPr sz="1050" b="1">
                        <a:solidFill>
                          <a:schemeClr val="dk1"/>
                        </a:solidFill>
                        <a:highlight>
                          <a:srgbClr val="FFFFFF"/>
                        </a:highlight>
                      </a:endParaRPr>
                    </a:p>
                    <a:p>
                      <a:pPr marL="0" lvl="0" indent="0" algn="l" rtl="0">
                        <a:spcBef>
                          <a:spcPts val="600"/>
                        </a:spcBef>
                        <a:spcAft>
                          <a:spcPts val="0"/>
                        </a:spcAft>
                        <a:buNone/>
                      </a:pPr>
                      <a:r>
                        <a:rPr lang="en-GB" sz="1000">
                          <a:solidFill>
                            <a:schemeClr val="dk1"/>
                          </a:solidFill>
                        </a:rPr>
                        <a:t>Expert în relații publice, comunicare publică, comunicare de criză și strategii de comunicare.</a:t>
                      </a:r>
                      <a:endParaRPr sz="1050" b="1">
                        <a:highlight>
                          <a:srgbClr val="FFFFFF"/>
                        </a:highlight>
                      </a:endParaRPr>
                    </a:p>
                    <a:p>
                      <a:pPr marL="0" lvl="0" indent="0" algn="l" rtl="0">
                        <a:spcBef>
                          <a:spcPts val="0"/>
                        </a:spcBef>
                        <a:spcAft>
                          <a:spcPts val="0"/>
                        </a:spcAft>
                        <a:buNone/>
                      </a:pPr>
                      <a:endParaRPr sz="1050">
                        <a:solidFill>
                          <a:schemeClr val="dk1"/>
                        </a:solidFill>
                        <a:highlight>
                          <a:srgbClr val="FFFFFF"/>
                        </a:highlight>
                      </a:endParaRPr>
                    </a:p>
                    <a:p>
                      <a:pPr marL="0" lvl="0" indent="0" algn="l" rtl="0">
                        <a:spcBef>
                          <a:spcPts val="0"/>
                        </a:spcBef>
                        <a:spcAft>
                          <a:spcPts val="0"/>
                        </a:spcAft>
                        <a:buNone/>
                      </a:pPr>
                      <a:r>
                        <a:rPr lang="en-GB" sz="900">
                          <a:solidFill>
                            <a:schemeClr val="dk1"/>
                          </a:solidFill>
                        </a:rPr>
                        <a:t>Licențiată în jurnalism (USM) și master în comunicare publică (SNSPA), Ludmila are o carieră de 27 de ani în domeniul comunicării publice. Ea lucrează atât în domeniul comunicării de afaceri, cât și în calitate de expert în comunicare pentru organizații internaționale (ONU, PNUD, BM, UN Women, UNFPA, Consiliul Europei, fundațiile Konrad Adenauer și Thompson). Ludmila este autoarea a două manuale universitare: „Comunicarea socială în situații de criză” și „Statistica în comunicare”.</a:t>
                      </a:r>
                      <a:endParaRPr sz="900">
                        <a:solidFill>
                          <a:schemeClr val="dk1"/>
                        </a:solidFill>
                      </a:endParaRPr>
                    </a:p>
                    <a:p>
                      <a:pPr marL="0" lvl="0" indent="0" algn="l" rtl="0">
                        <a:spcBef>
                          <a:spcPts val="0"/>
                        </a:spcBef>
                        <a:spcAft>
                          <a:spcPts val="0"/>
                        </a:spcAft>
                        <a:buNone/>
                      </a:pPr>
                      <a:endParaRPr sz="900"/>
                    </a:p>
                  </a:txBody>
                  <a:tcPr marL="68575" marR="68575" marT="0" marB="0"/>
                </a:tc>
              </a:tr>
              <a:tr h="201875">
                <a:tc>
                  <a:txBody>
                    <a:bodyPr/>
                    <a:lstStyle/>
                    <a:p>
                      <a:pPr marL="0" lvl="0" indent="0" algn="l" rtl="0">
                        <a:spcBef>
                          <a:spcPts val="0"/>
                        </a:spcBef>
                        <a:spcAft>
                          <a:spcPts val="0"/>
                        </a:spcAft>
                        <a:buNone/>
                      </a:pPr>
                      <a:endParaRPr b="1">
                        <a:solidFill>
                          <a:srgbClr val="E35C30"/>
                        </a:solidFill>
                      </a:endParaRPr>
                    </a:p>
                  </a:txBody>
                  <a:tcPr marL="68575" marR="68575" marT="0" marB="0"/>
                </a:tc>
                <a:tc>
                  <a:txBody>
                    <a:bodyPr/>
                    <a:lstStyle/>
                    <a:p>
                      <a:pPr marL="0" lvl="0" indent="0" algn="l" rtl="0">
                        <a:spcBef>
                          <a:spcPts val="0"/>
                        </a:spcBef>
                        <a:spcAft>
                          <a:spcPts val="0"/>
                        </a:spcAft>
                        <a:buNone/>
                      </a:pPr>
                      <a:endParaRPr sz="1050" b="1">
                        <a:highlight>
                          <a:srgbClr val="FFFFFF"/>
                        </a:highlight>
                      </a:endParaRPr>
                    </a:p>
                  </a:txBody>
                  <a:tcPr marL="68575" marR="68575" marT="0" marB="0"/>
                </a:tc>
              </a:tr>
              <a:tr h="171250">
                <a:tc gridSpan="2">
                  <a:txBody>
                    <a:bodyPr/>
                    <a:lstStyle/>
                    <a:p>
                      <a:pPr marL="0" lvl="0" indent="0" algn="l" rtl="0">
                        <a:spcBef>
                          <a:spcPts val="0"/>
                        </a:spcBef>
                        <a:spcAft>
                          <a:spcPts val="0"/>
                        </a:spcAft>
                        <a:buNone/>
                      </a:pPr>
                      <a:endParaRPr sz="1050" b="1">
                        <a:highlight>
                          <a:srgbClr val="FFFFFF"/>
                        </a:highlight>
                      </a:endParaRPr>
                    </a:p>
                  </a:txBody>
                  <a:tcPr marL="68575" marR="68575" marT="0" marB="0"/>
                </a:tc>
                <a:tc hMerge="1">
                  <a:txBody>
                    <a:bodyPr/>
                    <a:lstStyle/>
                    <a:p>
                      <a:endParaRPr lang="ru-RU"/>
                    </a:p>
                  </a:txBody>
                  <a:tcPr/>
                </a:tc>
              </a:tr>
              <a:tr h="151400">
                <a:tc>
                  <a:txBody>
                    <a:bodyPr/>
                    <a:lstStyle/>
                    <a:p>
                      <a:pPr marL="0" lvl="0" indent="0" algn="l" rtl="0">
                        <a:spcBef>
                          <a:spcPts val="0"/>
                        </a:spcBef>
                        <a:spcAft>
                          <a:spcPts val="0"/>
                        </a:spcAft>
                        <a:buNone/>
                      </a:pPr>
                      <a:endParaRPr sz="800" b="1">
                        <a:solidFill>
                          <a:srgbClr val="E35C30"/>
                        </a:solidFill>
                      </a:endParaRPr>
                    </a:p>
                  </a:txBody>
                  <a:tcPr marL="68575" marR="68575" marT="0" marB="0"/>
                </a:tc>
                <a:tc>
                  <a:txBody>
                    <a:bodyPr/>
                    <a:lstStyle/>
                    <a:p>
                      <a:pPr marL="0" lvl="0" indent="0" algn="l" rtl="0">
                        <a:spcBef>
                          <a:spcPts val="0"/>
                        </a:spcBef>
                        <a:spcAft>
                          <a:spcPts val="0"/>
                        </a:spcAft>
                        <a:buNone/>
                      </a:pPr>
                      <a:endParaRPr sz="1050" b="1">
                        <a:highlight>
                          <a:srgbClr val="FFFFFF"/>
                        </a:highlight>
                      </a:endParaRPr>
                    </a:p>
                  </a:txBody>
                  <a:tcPr marL="68575" marR="68575" marT="0" marB="0"/>
                </a:tc>
              </a:tr>
              <a:tr h="201875">
                <a:tc>
                  <a:txBody>
                    <a:bodyPr/>
                    <a:lstStyle/>
                    <a:p>
                      <a:pPr marL="0" lvl="0" indent="0" algn="l" rtl="0">
                        <a:spcBef>
                          <a:spcPts val="0"/>
                        </a:spcBef>
                        <a:spcAft>
                          <a:spcPts val="0"/>
                        </a:spcAft>
                        <a:buNone/>
                      </a:pPr>
                      <a:endParaRPr b="1">
                        <a:solidFill>
                          <a:srgbClr val="E35C30"/>
                        </a:solidFill>
                      </a:endParaRPr>
                    </a:p>
                  </a:txBody>
                  <a:tcPr marL="68575" marR="68575" marT="0" marB="0"/>
                </a:tc>
                <a:tc>
                  <a:txBody>
                    <a:bodyPr/>
                    <a:lstStyle/>
                    <a:p>
                      <a:pPr marL="0" lvl="0" indent="0" algn="l" rtl="0">
                        <a:spcBef>
                          <a:spcPts val="0"/>
                        </a:spcBef>
                        <a:spcAft>
                          <a:spcPts val="0"/>
                        </a:spcAft>
                        <a:buNone/>
                      </a:pPr>
                      <a:endParaRPr sz="1050" b="1">
                        <a:highlight>
                          <a:srgbClr val="FFFFFF"/>
                        </a:highlight>
                      </a:endParaRPr>
                    </a:p>
                  </a:txBody>
                  <a:tcPr marL="68575" marR="68575" marT="0" marB="0"/>
                </a:tc>
              </a:tr>
            </a:tbl>
          </a:graphicData>
        </a:graphic>
      </p:graphicFrame>
      <p:sp>
        <p:nvSpPr>
          <p:cNvPr id="50" name="Google Shape;50;p3"/>
          <p:cNvSpPr txBox="1"/>
          <p:nvPr/>
        </p:nvSpPr>
        <p:spPr>
          <a:xfrm>
            <a:off x="2236061" y="4681125"/>
            <a:ext cx="126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b="1">
                <a:latin typeface="Calibri"/>
                <a:ea typeface="Calibri"/>
                <a:cs typeface="Calibri"/>
                <a:sym typeface="Calibri"/>
              </a:rPr>
              <a:t>Expert n</a:t>
            </a:r>
            <a:r>
              <a:rPr lang="en-GB" sz="1200" b="1">
                <a:highlight>
                  <a:srgbClr val="FFFFFF"/>
                </a:highlight>
              </a:rPr>
              <a:t>ațional</a:t>
            </a:r>
            <a:endParaRPr b="1">
              <a:latin typeface="Calibri"/>
              <a:ea typeface="Calibri"/>
              <a:cs typeface="Calibri"/>
              <a:sym typeface="Calibri"/>
            </a:endParaRPr>
          </a:p>
        </p:txBody>
      </p:sp>
      <p:pic>
        <p:nvPicPr>
          <p:cNvPr id="51" name="Google Shape;51;p3" descr="Texto&#10;&#10;Descripción generada automáticamente"/>
          <p:cNvPicPr preferRelativeResize="0"/>
          <p:nvPr/>
        </p:nvPicPr>
        <p:blipFill>
          <a:blip r:embed="rId6">
            <a:alphaModFix/>
          </a:blip>
          <a:stretch>
            <a:fillRect/>
          </a:stretch>
        </p:blipFill>
        <p:spPr>
          <a:xfrm>
            <a:off x="3790250" y="1913200"/>
            <a:ext cx="1104900" cy="247650"/>
          </a:xfrm>
          <a:prstGeom prst="rect">
            <a:avLst/>
          </a:prstGeom>
          <a:noFill/>
          <a:ln>
            <a:noFill/>
          </a:ln>
        </p:spPr>
      </p:pic>
      <p:pic>
        <p:nvPicPr>
          <p:cNvPr id="52" name="Google Shape;52;p3" descr="Texto&#10;&#10;Descripción generada automáticamente"/>
          <p:cNvPicPr preferRelativeResize="0"/>
          <p:nvPr/>
        </p:nvPicPr>
        <p:blipFill>
          <a:blip r:embed="rId6">
            <a:alphaModFix/>
          </a:blip>
          <a:stretch>
            <a:fillRect/>
          </a:stretch>
        </p:blipFill>
        <p:spPr>
          <a:xfrm>
            <a:off x="3790250" y="3585750"/>
            <a:ext cx="1104900" cy="247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58" name="Google Shape;58;p4"/>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59" name="Google Shape;59;p4"/>
          <p:cNvSpPr/>
          <p:nvPr/>
        </p:nvSpPr>
        <p:spPr>
          <a:xfrm>
            <a:off x="302653" y="1892753"/>
            <a:ext cx="7695127" cy="467820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2000" b="1">
                <a:solidFill>
                  <a:schemeClr val="dk1"/>
                </a:solidFill>
                <a:highlight>
                  <a:srgbClr val="FFFFFF"/>
                </a:highlight>
              </a:rPr>
              <a:t>PERSONALUL TRM</a:t>
            </a:r>
            <a:endParaRPr sz="2000" b="1">
              <a:solidFill>
                <a:schemeClr val="dk1"/>
              </a:solidFill>
              <a:highlight>
                <a:srgbClr val="FFFFFF"/>
              </a:highlight>
            </a:endParaRPr>
          </a:p>
          <a:p>
            <a:pPr marL="342900" marR="0" lvl="0" indent="-342900" algn="l" rtl="0">
              <a:lnSpc>
                <a:spcPct val="100000"/>
              </a:lnSpc>
              <a:spcBef>
                <a:spcPts val="600"/>
              </a:spcBef>
              <a:spcAft>
                <a:spcPts val="0"/>
              </a:spcAft>
              <a:buClr>
                <a:schemeClr val="dk1"/>
              </a:buClr>
              <a:buSzPts val="1800"/>
              <a:buFont typeface="Noto Sans Symbols"/>
              <a:buChar char="•"/>
            </a:pPr>
            <a:r>
              <a:rPr lang="en-GB" sz="1800">
                <a:solidFill>
                  <a:schemeClr val="dk1"/>
                </a:solidFill>
                <a:latin typeface="Arial"/>
                <a:ea typeface="Arial"/>
                <a:cs typeface="Arial"/>
                <a:sym typeface="Arial"/>
              </a:rPr>
              <a:t>Olga Bordeianu,</a:t>
            </a:r>
            <a:r>
              <a:rPr lang="en-GB" sz="1800">
                <a:solidFill>
                  <a:schemeClr val="dk1"/>
                </a:solidFill>
              </a:rPr>
              <a:t> director general </a:t>
            </a:r>
            <a:endParaRPr sz="1800">
              <a:solidFill>
                <a:schemeClr val="dk1"/>
              </a:solidFill>
            </a:endParaRPr>
          </a:p>
          <a:p>
            <a:pPr marL="342900" marR="0" lvl="0" indent="-342900" algn="l" rtl="0">
              <a:lnSpc>
                <a:spcPct val="100000"/>
              </a:lnSpc>
              <a:spcBef>
                <a:spcPts val="600"/>
              </a:spcBef>
              <a:spcAft>
                <a:spcPts val="0"/>
              </a:spcAft>
              <a:buClr>
                <a:schemeClr val="dk1"/>
              </a:buClr>
              <a:buSzPts val="1800"/>
              <a:buFont typeface="Noto Sans Symbols"/>
              <a:buChar char="•"/>
            </a:pPr>
            <a:r>
              <a:rPr lang="en-GB" sz="1800">
                <a:solidFill>
                  <a:schemeClr val="dk1"/>
                </a:solidFill>
              </a:rPr>
              <a:t>Veaceslav Gheoghișenco, director general adjunct (Radio)</a:t>
            </a:r>
            <a:endParaRPr sz="1800">
              <a:solidFill>
                <a:schemeClr val="dk1"/>
              </a:solidFill>
            </a:endParaRPr>
          </a:p>
          <a:p>
            <a:pPr marL="342900" marR="0" lvl="0" indent="-342900" algn="l" rtl="0">
              <a:lnSpc>
                <a:spcPct val="100000"/>
              </a:lnSpc>
              <a:spcBef>
                <a:spcPts val="600"/>
              </a:spcBef>
              <a:spcAft>
                <a:spcPts val="0"/>
              </a:spcAft>
              <a:buClr>
                <a:schemeClr val="dk1"/>
              </a:buClr>
              <a:buSzPts val="1800"/>
              <a:buFont typeface="Noto Sans Symbols"/>
              <a:buChar char="•"/>
            </a:pPr>
            <a:r>
              <a:rPr lang="en-GB" sz="1800">
                <a:solidFill>
                  <a:schemeClr val="dk1"/>
                </a:solidFill>
              </a:rPr>
              <a:t>Cornelia Stefoglu, director general adjunct (Multimedia)</a:t>
            </a:r>
            <a:endParaRPr sz="1800">
              <a:solidFill>
                <a:schemeClr val="dk1"/>
              </a:solidFill>
            </a:endParaRPr>
          </a:p>
          <a:p>
            <a:pPr marL="342900" marR="0" lvl="0" indent="-342900" algn="l" rtl="0">
              <a:lnSpc>
                <a:spcPct val="100000"/>
              </a:lnSpc>
              <a:spcBef>
                <a:spcPts val="600"/>
              </a:spcBef>
              <a:spcAft>
                <a:spcPts val="0"/>
              </a:spcAft>
              <a:buClr>
                <a:schemeClr val="dk1"/>
              </a:buClr>
              <a:buSzPts val="1800"/>
              <a:buFont typeface="Noto Sans Symbols"/>
              <a:buChar char="•"/>
            </a:pPr>
            <a:r>
              <a:rPr lang="en-GB" sz="1800">
                <a:solidFill>
                  <a:schemeClr val="dk1"/>
                </a:solidFill>
              </a:rPr>
              <a:t>Ecaterina Stratan, director general adjunct (TV)</a:t>
            </a:r>
            <a:endParaRPr sz="1800">
              <a:solidFill>
                <a:schemeClr val="dk1"/>
              </a:solidFill>
            </a:endParaRPr>
          </a:p>
          <a:p>
            <a:pPr marL="342900" marR="0" lvl="0" indent="-342900" algn="l" rtl="0">
              <a:lnSpc>
                <a:spcPct val="100000"/>
              </a:lnSpc>
              <a:spcBef>
                <a:spcPts val="600"/>
              </a:spcBef>
              <a:spcAft>
                <a:spcPts val="0"/>
              </a:spcAft>
              <a:buClr>
                <a:schemeClr val="dk1"/>
              </a:buClr>
              <a:buSzPts val="1800"/>
              <a:buFont typeface="Noto Sans Symbols"/>
              <a:buChar char="•"/>
            </a:pPr>
            <a:r>
              <a:rPr lang="en-GB" sz="1800">
                <a:solidFill>
                  <a:schemeClr val="dk1"/>
                </a:solidFill>
              </a:rPr>
              <a:t>Natalia Beregoi, șef al Departamentului Comunicare și Relații Internaționale</a:t>
            </a:r>
            <a:endParaRPr sz="1800">
              <a:solidFill>
                <a:schemeClr val="dk1"/>
              </a:solidFill>
            </a:endParaRPr>
          </a:p>
          <a:p>
            <a:pPr marL="342900" marR="0" lvl="0" indent="-342900" algn="l" rtl="0">
              <a:lnSpc>
                <a:spcPct val="100000"/>
              </a:lnSpc>
              <a:spcBef>
                <a:spcPts val="600"/>
              </a:spcBef>
              <a:spcAft>
                <a:spcPts val="0"/>
              </a:spcAft>
              <a:buClr>
                <a:schemeClr val="dk1"/>
              </a:buClr>
              <a:buSzPts val="1800"/>
              <a:buFont typeface="Noto Sans Symbols"/>
              <a:buChar char="•"/>
            </a:pPr>
            <a:r>
              <a:rPr lang="en-GB" sz="1800">
                <a:solidFill>
                  <a:schemeClr val="dk1"/>
                </a:solidFill>
              </a:rPr>
              <a:t>Vitalie Cojocaru, șef Departament Marketing</a:t>
            </a:r>
            <a:endParaRPr sz="1800">
              <a:solidFill>
                <a:schemeClr val="dk1"/>
              </a:solidFill>
            </a:endParaRPr>
          </a:p>
          <a:p>
            <a:pPr marL="342900" marR="0" lvl="0" indent="-342900" algn="l" rtl="0">
              <a:lnSpc>
                <a:spcPct val="100000"/>
              </a:lnSpc>
              <a:spcBef>
                <a:spcPts val="600"/>
              </a:spcBef>
              <a:spcAft>
                <a:spcPts val="0"/>
              </a:spcAft>
              <a:buClr>
                <a:schemeClr val="dk1"/>
              </a:buClr>
              <a:buSzPts val="1800"/>
              <a:buFont typeface="Noto Sans Symbols"/>
              <a:buChar char="•"/>
            </a:pPr>
            <a:r>
              <a:rPr lang="en-GB" sz="1800">
                <a:solidFill>
                  <a:schemeClr val="dk1"/>
                </a:solidFill>
              </a:rPr>
              <a:t>Mihai Scoarță, Departamentul Strategic</a:t>
            </a:r>
            <a:endParaRPr sz="2000">
              <a:solidFill>
                <a:schemeClr val="dk1"/>
              </a:solidFill>
              <a:latin typeface="Times New Roman"/>
              <a:ea typeface="Times New Roman"/>
              <a:cs typeface="Times New Roman"/>
              <a:sym typeface="Times New Roman"/>
            </a:endParaRPr>
          </a:p>
          <a:p>
            <a:pPr marL="0" marR="0" lvl="0" indent="0" algn="l" rtl="0">
              <a:spcBef>
                <a:spcPts val="600"/>
              </a:spcBef>
              <a:spcAft>
                <a:spcPts val="0"/>
              </a:spcAft>
              <a:buNone/>
            </a:pPr>
            <a:r>
              <a:rPr lang="en-GB" sz="1800">
                <a:solidFill>
                  <a:schemeClr val="dk1"/>
                </a:solidFill>
                <a:latin typeface="Arial"/>
                <a:ea typeface="Arial"/>
                <a:cs typeface="Arial"/>
                <a:sym typeface="Arial"/>
              </a:rPr>
              <a:t> </a:t>
            </a:r>
            <a:endParaRPr sz="2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GB" sz="2000" b="1">
                <a:solidFill>
                  <a:schemeClr val="dk1"/>
                </a:solidFill>
                <a:highlight>
                  <a:srgbClr val="FFFFFF"/>
                </a:highlight>
              </a:rPr>
              <a:t>INTERVIEVAȚI EXTERNI</a:t>
            </a:r>
            <a:endParaRPr sz="2000" b="1">
              <a:solidFill>
                <a:schemeClr val="dk1"/>
              </a:solidFill>
              <a:highlight>
                <a:srgbClr val="FFFFFF"/>
              </a:highlight>
            </a:endParaRPr>
          </a:p>
          <a:p>
            <a:pPr marL="342900" marR="0" lvl="0" indent="-342900" algn="l" rtl="0">
              <a:lnSpc>
                <a:spcPct val="100000"/>
              </a:lnSpc>
              <a:spcBef>
                <a:spcPts val="600"/>
              </a:spcBef>
              <a:spcAft>
                <a:spcPts val="0"/>
              </a:spcAft>
              <a:buClr>
                <a:schemeClr val="dk1"/>
              </a:buClr>
              <a:buSzPts val="1800"/>
              <a:buFont typeface="Noto Sans Symbols"/>
              <a:buChar char="•"/>
            </a:pPr>
            <a:r>
              <a:rPr lang="en-GB" sz="1800">
                <a:solidFill>
                  <a:schemeClr val="dk1"/>
                </a:solidFill>
                <a:latin typeface="Arial"/>
                <a:ea typeface="Arial"/>
                <a:cs typeface="Arial"/>
                <a:sym typeface="Arial"/>
              </a:rPr>
              <a:t>Violeta Cojocaru,</a:t>
            </a:r>
            <a:r>
              <a:rPr lang="en-GB" sz="1800">
                <a:solidFill>
                  <a:schemeClr val="dk1"/>
                </a:solidFill>
              </a:rPr>
              <a:t> președinte al Consiliului de Supraveghere al TRM</a:t>
            </a:r>
            <a:endParaRPr sz="1800">
              <a:solidFill>
                <a:schemeClr val="dk1"/>
              </a:solidFill>
            </a:endParaRPr>
          </a:p>
          <a:p>
            <a:pPr marL="342900" marR="0" lvl="0" indent="-342900" algn="l" rtl="0">
              <a:lnSpc>
                <a:spcPct val="100000"/>
              </a:lnSpc>
              <a:spcBef>
                <a:spcPts val="600"/>
              </a:spcBef>
              <a:spcAft>
                <a:spcPts val="0"/>
              </a:spcAft>
              <a:buClr>
                <a:schemeClr val="dk1"/>
              </a:buClr>
              <a:buSzPts val="1800"/>
              <a:buFont typeface="Noto Sans Symbols"/>
              <a:buChar char="•"/>
            </a:pPr>
            <a:r>
              <a:rPr lang="en-GB" sz="1800">
                <a:solidFill>
                  <a:schemeClr val="dk1"/>
                </a:solidFill>
              </a:rPr>
              <a:t>Dumitru Țîra, expert independent</a:t>
            </a:r>
            <a:endParaRPr sz="1800">
              <a:solidFill>
                <a:schemeClr val="dk1"/>
              </a:solidFill>
            </a:endParaRPr>
          </a:p>
        </p:txBody>
      </p:sp>
      <p:sp>
        <p:nvSpPr>
          <p:cNvPr id="60" name="Google Shape;60;p4"/>
          <p:cNvSpPr/>
          <p:nvPr/>
        </p:nvSpPr>
        <p:spPr>
          <a:xfrm>
            <a:off x="193184" y="1231452"/>
            <a:ext cx="2485875" cy="52322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INTERVIURI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66" name="Google Shape;66;p5"/>
          <p:cNvSpPr/>
          <p:nvPr/>
        </p:nvSpPr>
        <p:spPr>
          <a:xfrm>
            <a:off x="457201" y="1369533"/>
            <a:ext cx="2485800" cy="2708400"/>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67" name="Google Shape;67;p5"/>
          <p:cNvSpPr/>
          <p:nvPr/>
        </p:nvSpPr>
        <p:spPr>
          <a:xfrm>
            <a:off x="193175" y="1231450"/>
            <a:ext cx="4187100" cy="52320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PROGRAMUL PROIECTULUI</a:t>
            </a:r>
            <a:endParaRPr/>
          </a:p>
        </p:txBody>
      </p:sp>
      <p:pic>
        <p:nvPicPr>
          <p:cNvPr id="68" name="Google Shape;68;p5"/>
          <p:cNvPicPr preferRelativeResize="0"/>
          <p:nvPr/>
        </p:nvPicPr>
        <p:blipFill rotWithShape="1">
          <a:blip r:embed="rId3">
            <a:alphaModFix/>
          </a:blip>
          <a:srcRect l="65967"/>
          <a:stretch/>
        </p:blipFill>
        <p:spPr>
          <a:xfrm>
            <a:off x="1773926" y="2259525"/>
            <a:ext cx="680249" cy="890225"/>
          </a:xfrm>
          <a:prstGeom prst="rect">
            <a:avLst/>
          </a:prstGeom>
          <a:noFill/>
          <a:ln>
            <a:noFill/>
          </a:ln>
        </p:spPr>
      </p:pic>
      <p:pic>
        <p:nvPicPr>
          <p:cNvPr id="69" name="Google Shape;69;p5"/>
          <p:cNvPicPr preferRelativeResize="0"/>
          <p:nvPr/>
        </p:nvPicPr>
        <p:blipFill rotWithShape="1">
          <a:blip r:embed="rId4">
            <a:alphaModFix/>
          </a:blip>
          <a:srcRect l="61216"/>
          <a:stretch/>
        </p:blipFill>
        <p:spPr>
          <a:xfrm>
            <a:off x="3952075" y="2260750"/>
            <a:ext cx="781723" cy="890225"/>
          </a:xfrm>
          <a:prstGeom prst="rect">
            <a:avLst/>
          </a:prstGeom>
          <a:noFill/>
          <a:ln>
            <a:noFill/>
          </a:ln>
        </p:spPr>
      </p:pic>
      <p:pic>
        <p:nvPicPr>
          <p:cNvPr id="70" name="Google Shape;70;p5"/>
          <p:cNvPicPr preferRelativeResize="0"/>
          <p:nvPr/>
        </p:nvPicPr>
        <p:blipFill rotWithShape="1">
          <a:blip r:embed="rId5">
            <a:alphaModFix/>
          </a:blip>
          <a:srcRect l="69392"/>
          <a:stretch/>
        </p:blipFill>
        <p:spPr>
          <a:xfrm>
            <a:off x="6370580" y="2259100"/>
            <a:ext cx="605499" cy="890226"/>
          </a:xfrm>
          <a:prstGeom prst="rect">
            <a:avLst/>
          </a:prstGeom>
          <a:noFill/>
          <a:ln>
            <a:noFill/>
          </a:ln>
        </p:spPr>
      </p:pic>
      <p:pic>
        <p:nvPicPr>
          <p:cNvPr id="71" name="Google Shape;71;p5"/>
          <p:cNvPicPr preferRelativeResize="0"/>
          <p:nvPr/>
        </p:nvPicPr>
        <p:blipFill rotWithShape="1">
          <a:blip r:embed="rId6">
            <a:alphaModFix/>
          </a:blip>
          <a:srcRect l="66250"/>
          <a:stretch/>
        </p:blipFill>
        <p:spPr>
          <a:xfrm>
            <a:off x="4063818" y="3995625"/>
            <a:ext cx="680249" cy="890225"/>
          </a:xfrm>
          <a:prstGeom prst="rect">
            <a:avLst/>
          </a:prstGeom>
          <a:noFill/>
          <a:ln>
            <a:noFill/>
          </a:ln>
        </p:spPr>
      </p:pic>
      <p:pic>
        <p:nvPicPr>
          <p:cNvPr id="72" name="Google Shape;72;p5"/>
          <p:cNvPicPr preferRelativeResize="0"/>
          <p:nvPr/>
        </p:nvPicPr>
        <p:blipFill rotWithShape="1">
          <a:blip r:embed="rId7">
            <a:alphaModFix/>
          </a:blip>
          <a:srcRect l="66250"/>
          <a:stretch/>
        </p:blipFill>
        <p:spPr>
          <a:xfrm>
            <a:off x="6333150" y="3995625"/>
            <a:ext cx="680249" cy="890225"/>
          </a:xfrm>
          <a:prstGeom prst="rect">
            <a:avLst/>
          </a:prstGeom>
          <a:noFill/>
          <a:ln>
            <a:noFill/>
          </a:ln>
        </p:spPr>
      </p:pic>
      <p:pic>
        <p:nvPicPr>
          <p:cNvPr id="73" name="Google Shape;73;p5"/>
          <p:cNvPicPr preferRelativeResize="0"/>
          <p:nvPr/>
        </p:nvPicPr>
        <p:blipFill rotWithShape="1">
          <a:blip r:embed="rId8">
            <a:alphaModFix/>
          </a:blip>
          <a:srcRect l="68111"/>
          <a:stretch/>
        </p:blipFill>
        <p:spPr>
          <a:xfrm>
            <a:off x="6391950" y="5686375"/>
            <a:ext cx="680251" cy="890225"/>
          </a:xfrm>
          <a:prstGeom prst="rect">
            <a:avLst/>
          </a:prstGeom>
          <a:noFill/>
          <a:ln>
            <a:noFill/>
          </a:ln>
        </p:spPr>
      </p:pic>
      <p:sp>
        <p:nvSpPr>
          <p:cNvPr id="74" name="Google Shape;74;p5"/>
          <p:cNvSpPr/>
          <p:nvPr/>
        </p:nvSpPr>
        <p:spPr>
          <a:xfrm rot="5400000">
            <a:off x="3606513" y="116315"/>
            <a:ext cx="218434" cy="6520705"/>
          </a:xfrm>
          <a:prstGeom prst="rightBrace">
            <a:avLst>
              <a:gd name="adj1" fmla="val 8333"/>
              <a:gd name="adj2" fmla="val 50000"/>
            </a:avLst>
          </a:prstGeom>
          <a:noFill/>
          <a:ln w="28575"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p:nvPr/>
        </p:nvSpPr>
        <p:spPr>
          <a:xfrm>
            <a:off x="3499920" y="3357140"/>
            <a:ext cx="452152" cy="379429"/>
          </a:xfrm>
          <a:prstGeom prst="downArrow">
            <a:avLst>
              <a:gd name="adj1" fmla="val 50000"/>
              <a:gd name="adj2" fmla="val 50000"/>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5"/>
          <p:cNvSpPr/>
          <p:nvPr/>
        </p:nvSpPr>
        <p:spPr>
          <a:xfrm>
            <a:off x="5641297" y="5096400"/>
            <a:ext cx="452152" cy="379429"/>
          </a:xfrm>
          <a:prstGeom prst="downArrow">
            <a:avLst>
              <a:gd name="adj1" fmla="val 50000"/>
              <a:gd name="adj2" fmla="val 50000"/>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5"/>
          <p:cNvSpPr/>
          <p:nvPr/>
        </p:nvSpPr>
        <p:spPr>
          <a:xfrm>
            <a:off x="7336210" y="2259112"/>
            <a:ext cx="605481" cy="4228185"/>
          </a:xfrm>
          <a:prstGeom prst="downArrow">
            <a:avLst>
              <a:gd name="adj1" fmla="val 50000"/>
              <a:gd name="adj2" fmla="val 50000"/>
            </a:avLst>
          </a:prstGeom>
          <a:solidFill>
            <a:srgbClr val="D066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2021</a:t>
            </a:r>
            <a:endParaRPr/>
          </a:p>
        </p:txBody>
      </p:sp>
      <p:sp>
        <p:nvSpPr>
          <p:cNvPr id="78" name="Google Shape;78;p5"/>
          <p:cNvSpPr/>
          <p:nvPr/>
        </p:nvSpPr>
        <p:spPr>
          <a:xfrm>
            <a:off x="7941691" y="2259112"/>
            <a:ext cx="5902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0662F"/>
                </a:solidFill>
                <a:latin typeface="Calibri"/>
                <a:ea typeface="Calibri"/>
                <a:cs typeface="Calibri"/>
                <a:sym typeface="Calibri"/>
              </a:rPr>
              <a:t>Iulie</a:t>
            </a:r>
            <a:endParaRPr sz="1800">
              <a:solidFill>
                <a:srgbClr val="D0662F"/>
              </a:solidFill>
              <a:latin typeface="Calibri"/>
              <a:ea typeface="Calibri"/>
              <a:cs typeface="Calibri"/>
              <a:sym typeface="Calibri"/>
            </a:endParaRPr>
          </a:p>
        </p:txBody>
      </p:sp>
      <p:sp>
        <p:nvSpPr>
          <p:cNvPr id="79" name="Google Shape;79;p5"/>
          <p:cNvSpPr/>
          <p:nvPr/>
        </p:nvSpPr>
        <p:spPr>
          <a:xfrm>
            <a:off x="7941699" y="5946838"/>
            <a:ext cx="1243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0662F"/>
                </a:solidFill>
                <a:latin typeface="Calibri"/>
                <a:ea typeface="Calibri"/>
                <a:cs typeface="Calibri"/>
                <a:sym typeface="Calibri"/>
              </a:rPr>
              <a:t>Octombrie</a:t>
            </a:r>
            <a:endParaRPr sz="1800">
              <a:solidFill>
                <a:srgbClr val="D0662F"/>
              </a:solidFill>
              <a:latin typeface="Calibri"/>
              <a:ea typeface="Calibri"/>
              <a:cs typeface="Calibri"/>
              <a:sym typeface="Calibri"/>
            </a:endParaRPr>
          </a:p>
        </p:txBody>
      </p:sp>
      <p:sp>
        <p:nvSpPr>
          <p:cNvPr id="80" name="Google Shape;80;p5"/>
          <p:cNvSpPr/>
          <p:nvPr/>
        </p:nvSpPr>
        <p:spPr>
          <a:xfrm>
            <a:off x="2943075" y="2259100"/>
            <a:ext cx="1152000" cy="936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Situația TRM</a:t>
            </a:r>
            <a:endParaRPr>
              <a:solidFill>
                <a:schemeClr val="lt1"/>
              </a:solidFill>
            </a:endParaRPr>
          </a:p>
        </p:txBody>
      </p:sp>
      <p:sp>
        <p:nvSpPr>
          <p:cNvPr id="81" name="Google Shape;81;p5"/>
          <p:cNvSpPr/>
          <p:nvPr/>
        </p:nvSpPr>
        <p:spPr>
          <a:xfrm>
            <a:off x="713350" y="2232675"/>
            <a:ext cx="1152000" cy="936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Piața Media din Moldova</a:t>
            </a:r>
            <a:endParaRPr>
              <a:solidFill>
                <a:schemeClr val="lt1"/>
              </a:solidFill>
            </a:endParaRPr>
          </a:p>
        </p:txBody>
      </p:sp>
      <p:sp>
        <p:nvSpPr>
          <p:cNvPr id="82" name="Google Shape;82;p5"/>
          <p:cNvSpPr/>
          <p:nvPr/>
        </p:nvSpPr>
        <p:spPr>
          <a:xfrm>
            <a:off x="5172800" y="2259100"/>
            <a:ext cx="1152000" cy="936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Atelier strategic de lucru la TRM</a:t>
            </a:r>
            <a:endParaRPr>
              <a:solidFill>
                <a:schemeClr val="lt1"/>
              </a:solidFill>
            </a:endParaRPr>
          </a:p>
        </p:txBody>
      </p:sp>
      <p:sp>
        <p:nvSpPr>
          <p:cNvPr id="83" name="Google Shape;83;p5"/>
          <p:cNvSpPr/>
          <p:nvPr/>
        </p:nvSpPr>
        <p:spPr>
          <a:xfrm>
            <a:off x="2943075" y="3972738"/>
            <a:ext cx="1152000" cy="936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Analiza rezultatelor</a:t>
            </a:r>
            <a:endParaRPr>
              <a:solidFill>
                <a:schemeClr val="lt1"/>
              </a:solidFill>
            </a:endParaRPr>
          </a:p>
        </p:txBody>
      </p:sp>
      <p:sp>
        <p:nvSpPr>
          <p:cNvPr id="84" name="Google Shape;84;p5"/>
          <p:cNvSpPr/>
          <p:nvPr/>
        </p:nvSpPr>
        <p:spPr>
          <a:xfrm>
            <a:off x="5127038" y="3972725"/>
            <a:ext cx="1243500" cy="936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Crearea Strategiei de comunicare</a:t>
            </a:r>
            <a:endParaRPr>
              <a:solidFill>
                <a:schemeClr val="lt1"/>
              </a:solidFill>
            </a:endParaRPr>
          </a:p>
        </p:txBody>
      </p:sp>
      <p:sp>
        <p:nvSpPr>
          <p:cNvPr id="85" name="Google Shape;85;p5"/>
          <p:cNvSpPr/>
          <p:nvPr/>
        </p:nvSpPr>
        <p:spPr>
          <a:xfrm>
            <a:off x="5172800" y="5663488"/>
            <a:ext cx="1152000" cy="936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Prezentarea rezultatelor finale</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91" name="Google Shape;91;p6"/>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pic>
        <p:nvPicPr>
          <p:cNvPr id="92" name="Google Shape;92;p6" descr="Imagen que contiene tren, avión, aire, grande&#10;&#10;Descripción generada automáticamente"/>
          <p:cNvPicPr preferRelativeResize="0"/>
          <p:nvPr/>
        </p:nvPicPr>
        <p:blipFill rotWithShape="1">
          <a:blip r:embed="rId3">
            <a:alphaModFix/>
          </a:blip>
          <a:srcRect/>
          <a:stretch/>
        </p:blipFill>
        <p:spPr>
          <a:xfrm>
            <a:off x="2706565" y="1299647"/>
            <a:ext cx="3730870" cy="523926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98" name="Google Shape;98;p7"/>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pic>
        <p:nvPicPr>
          <p:cNvPr id="99" name="Google Shape;99;p7" descr="Un conjunto de letras blancas en fondo azul&#10;&#10;Descripción generada automáticamente con confianza baja"/>
          <p:cNvPicPr preferRelativeResize="0"/>
          <p:nvPr/>
        </p:nvPicPr>
        <p:blipFill rotWithShape="1">
          <a:blip r:embed="rId3">
            <a:alphaModFix/>
          </a:blip>
          <a:srcRect b="2437"/>
          <a:stretch/>
        </p:blipFill>
        <p:spPr>
          <a:xfrm>
            <a:off x="0" y="977188"/>
            <a:ext cx="9144000" cy="58808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105" name="Google Shape;105;p8"/>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106" name="Google Shape;106;p8"/>
          <p:cNvSpPr/>
          <p:nvPr/>
        </p:nvSpPr>
        <p:spPr>
          <a:xfrm>
            <a:off x="193185" y="1231452"/>
            <a:ext cx="3284112" cy="52322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Analiza contextului</a:t>
            </a:r>
            <a:endParaRPr/>
          </a:p>
        </p:txBody>
      </p:sp>
      <p:sp>
        <p:nvSpPr>
          <p:cNvPr id="107" name="Google Shape;107;p8"/>
          <p:cNvSpPr/>
          <p:nvPr/>
        </p:nvSpPr>
        <p:spPr>
          <a:xfrm>
            <a:off x="184222" y="1887179"/>
            <a:ext cx="8631194"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Premise</a:t>
            </a:r>
            <a:endParaRPr sz="2000" b="1">
              <a:solidFill>
                <a:schemeClr val="dk1"/>
              </a:solidFill>
              <a:latin typeface="Calibri"/>
              <a:ea typeface="Calibri"/>
              <a:cs typeface="Calibri"/>
              <a:sym typeface="Calibri"/>
            </a:endParaRPr>
          </a:p>
          <a:p>
            <a:pPr marL="457200" lvl="0" indent="-342900" algn="l" rtl="0">
              <a:spcBef>
                <a:spcPts val="600"/>
              </a:spcBef>
              <a:spcAft>
                <a:spcPts val="0"/>
              </a:spcAft>
              <a:buClr>
                <a:schemeClr val="accent2"/>
              </a:buClr>
              <a:buSzPts val="1800"/>
              <a:buFont typeface="Calibri"/>
              <a:buChar char="❖"/>
            </a:pPr>
            <a:r>
              <a:rPr lang="en-GB" sz="1800">
                <a:latin typeface="Calibri"/>
                <a:ea typeface="Calibri"/>
                <a:cs typeface="Calibri"/>
                <a:sym typeface="Calibri"/>
              </a:rPr>
              <a:t>TRM se adresează unei societăți puternic polarizate și fragmentate din cauza unor factori politici, culturali, identitare, lingvistici, geografici și sociali.</a:t>
            </a:r>
            <a:endParaRPr sz="1800">
              <a:latin typeface="Calibri"/>
              <a:ea typeface="Calibri"/>
              <a:cs typeface="Calibri"/>
              <a:sym typeface="Calibri"/>
            </a:endParaRPr>
          </a:p>
          <a:p>
            <a:pPr marL="457200" lvl="0" indent="-342900" algn="l" rtl="0">
              <a:spcBef>
                <a:spcPts val="0"/>
              </a:spcBef>
              <a:spcAft>
                <a:spcPts val="0"/>
              </a:spcAft>
              <a:buClr>
                <a:schemeClr val="accent2"/>
              </a:buClr>
              <a:buSzPts val="1800"/>
              <a:buFont typeface="Calibri"/>
              <a:buChar char="❖"/>
            </a:pPr>
            <a:r>
              <a:rPr lang="en-GB" sz="1800">
                <a:latin typeface="Calibri"/>
                <a:ea typeface="Calibri"/>
                <a:cs typeface="Calibri"/>
                <a:sym typeface="Calibri"/>
              </a:rPr>
              <a:t>TRM trebuie să deservească o societate care se confruntă cu provocări economice și demografice semnificative.</a:t>
            </a:r>
            <a:endParaRPr sz="1800">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u="sng">
                <a:solidFill>
                  <a:schemeClr val="dk1"/>
                </a:solidFill>
                <a:latin typeface="Calibri"/>
                <a:ea typeface="Calibri"/>
                <a:cs typeface="Calibri"/>
                <a:sym typeface="Calibri"/>
              </a:rPr>
              <a:t>Implicații</a:t>
            </a:r>
            <a:endParaRPr sz="2000" b="1">
              <a:solidFill>
                <a:schemeClr val="dk1"/>
              </a:solidFill>
              <a:latin typeface="Calibri"/>
              <a:ea typeface="Calibri"/>
              <a:cs typeface="Calibri"/>
              <a:sym typeface="Calibri"/>
            </a:endParaRPr>
          </a:p>
          <a:p>
            <a:pPr marL="457200" lvl="0" indent="-342900" algn="l" rtl="0">
              <a:spcBef>
                <a:spcPts val="600"/>
              </a:spcBef>
              <a:spcAft>
                <a:spcPts val="0"/>
              </a:spcAft>
              <a:buClr>
                <a:schemeClr val="accent2"/>
              </a:buClr>
              <a:buSzPts val="1800"/>
              <a:buFont typeface="Noto Sans Symbols"/>
              <a:buChar char="❖"/>
            </a:pPr>
            <a:r>
              <a:rPr lang="en-GB" sz="1800">
                <a:latin typeface="Calibri"/>
                <a:ea typeface="Calibri"/>
                <a:cs typeface="Calibri"/>
                <a:sym typeface="Calibri"/>
              </a:rPr>
              <a:t>Strategia de comunicare a TRM ar trebui să ia în considerare multiplicitatea grupurilor țintă cărora trebuie să li se adreseze, ținând cont de nevoile, atitudinile și accesul la/utilizarea informațiilor diferite ale acestora.</a:t>
            </a:r>
            <a:endParaRPr sz="2000">
              <a:solidFill>
                <a:schemeClr val="dk1"/>
              </a:solidFill>
              <a:latin typeface="Calibri"/>
              <a:ea typeface="Calibri"/>
              <a:cs typeface="Calibri"/>
              <a:sym typeface="Calibri"/>
            </a:endParaRPr>
          </a:p>
          <a:p>
            <a:pPr marL="457200" marR="0" lvl="0" indent="-342900" algn="l" rtl="0">
              <a:lnSpc>
                <a:spcPct val="100000"/>
              </a:lnSpc>
              <a:spcBef>
                <a:spcPts val="600"/>
              </a:spcBef>
              <a:spcAft>
                <a:spcPts val="0"/>
              </a:spcAft>
              <a:buClr>
                <a:schemeClr val="accent2"/>
              </a:buClr>
              <a:buSzPts val="1800"/>
              <a:buFont typeface="Noto Sans Symbols"/>
              <a:buChar char="❖"/>
            </a:pPr>
            <a:r>
              <a:rPr lang="en-GB" sz="1800">
                <a:latin typeface="Calibri"/>
                <a:ea typeface="Calibri"/>
                <a:cs typeface="Calibri"/>
                <a:sym typeface="Calibri"/>
              </a:rPr>
              <a:t>Acest lucru poate necesita o mare varietate de mesaje și de canale de distribuție pentru a asigura o acoperire și o eficacitate adecvate.</a:t>
            </a:r>
            <a:endParaRPr sz="1800">
              <a:latin typeface="Calibri"/>
              <a:ea typeface="Calibri"/>
              <a:cs typeface="Calibri"/>
              <a:sym typeface="Calibri"/>
            </a:endParaRPr>
          </a:p>
          <a:p>
            <a:pPr marL="457200" marR="0" lvl="0" indent="-342900" algn="l" rtl="0">
              <a:lnSpc>
                <a:spcPct val="100000"/>
              </a:lnSpc>
              <a:spcBef>
                <a:spcPts val="600"/>
              </a:spcBef>
              <a:spcAft>
                <a:spcPts val="0"/>
              </a:spcAft>
              <a:buClr>
                <a:schemeClr val="accent2"/>
              </a:buClr>
              <a:buSzPts val="1800"/>
              <a:buFont typeface="Noto Sans Symbols"/>
              <a:buChar char="❖"/>
            </a:pPr>
            <a:r>
              <a:rPr lang="en-GB" sz="1800">
                <a:latin typeface="Calibri"/>
                <a:ea typeface="Calibri"/>
                <a:cs typeface="Calibri"/>
                <a:sym typeface="Calibri"/>
              </a:rPr>
              <a:t>Crearea unei povești convingătoare și semnificative pentru toate grupurile sociale reprezintă o adevărată provocare.</a:t>
            </a:r>
            <a:endParaRPr sz="1800">
              <a:latin typeface="Calibri"/>
              <a:ea typeface="Calibri"/>
              <a:cs typeface="Calibri"/>
              <a:sym typeface="Calibri"/>
            </a:endParaRPr>
          </a:p>
          <a:p>
            <a:pPr marL="457200" marR="0" lvl="0" indent="-342900" algn="l" rtl="0">
              <a:lnSpc>
                <a:spcPct val="100000"/>
              </a:lnSpc>
              <a:spcBef>
                <a:spcPts val="600"/>
              </a:spcBef>
              <a:spcAft>
                <a:spcPts val="0"/>
              </a:spcAft>
              <a:buClr>
                <a:schemeClr val="accent2"/>
              </a:buClr>
              <a:buSzPts val="1800"/>
              <a:buFont typeface="Noto Sans Symbols"/>
              <a:buChar char="❖"/>
            </a:pPr>
            <a:r>
              <a:rPr lang="en-GB" sz="1800">
                <a:latin typeface="Calibri"/>
                <a:ea typeface="Calibri"/>
                <a:cs typeface="Calibri"/>
                <a:sym typeface="Calibri"/>
              </a:rPr>
              <a:t>TRM ar putea lua în considerare orientarea către diaspora moldovenească ca o investiție în relevanță, în furnizarea de servicii publice și în propria sa durabilitate.</a:t>
            </a:r>
            <a:endParaRPr sz="1100">
              <a:solidFill>
                <a:schemeClr val="dk1"/>
              </a:solidFill>
            </a:endParaRPr>
          </a:p>
          <a:p>
            <a:pPr marL="457200" marR="0" lvl="0" indent="0" algn="l" rtl="0">
              <a:spcBef>
                <a:spcPts val="600"/>
              </a:spcBef>
              <a:spcAft>
                <a:spcPts val="0"/>
              </a:spcAft>
              <a:buNone/>
            </a:pPr>
            <a:endParaRPr sz="1800">
              <a:latin typeface="Calibri"/>
              <a:ea typeface="Calibri"/>
              <a:cs typeface="Calibri"/>
              <a:sym typeface="Calibri"/>
            </a:endParaRPr>
          </a:p>
        </p:txBody>
      </p:sp>
      <p:sp>
        <p:nvSpPr>
          <p:cNvPr id="108" name="Google Shape;108;p8"/>
          <p:cNvSpPr txBox="1"/>
          <p:nvPr/>
        </p:nvSpPr>
        <p:spPr>
          <a:xfrm>
            <a:off x="3477297" y="1231452"/>
            <a:ext cx="34969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 - MOLDOVA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114" name="Google Shape;114;p9"/>
          <p:cNvSpPr/>
          <p:nvPr/>
        </p:nvSpPr>
        <p:spPr>
          <a:xfrm>
            <a:off x="457201" y="1369533"/>
            <a:ext cx="2485874" cy="2708434"/>
          </a:xfrm>
          <a:prstGeom prst="rect">
            <a:avLst/>
          </a:prstGeom>
          <a:noFill/>
          <a:ln>
            <a:noFill/>
          </a:ln>
        </p:spPr>
        <p:txBody>
          <a:bodyPr spcFirstLastPara="1" wrap="square" lIns="91425" tIns="45700" rIns="91425" bIns="45700" anchor="t" anchorCtr="0">
            <a:spAutoFit/>
          </a:bodyPr>
          <a:lstStyle/>
          <a:p>
            <a:pPr marL="347663" marR="0" lvl="0" indent="-215900" algn="l" rtl="0">
              <a:lnSpc>
                <a:spcPct val="100000"/>
              </a:lnSpc>
              <a:spcBef>
                <a:spcPts val="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a:p>
            <a:pPr marL="347663" marR="0" lvl="0" indent="-215900" algn="l" rtl="0">
              <a:lnSpc>
                <a:spcPct val="100000"/>
              </a:lnSpc>
              <a:spcBef>
                <a:spcPts val="1200"/>
              </a:spcBef>
              <a:spcAft>
                <a:spcPts val="0"/>
              </a:spcAft>
              <a:buClr>
                <a:schemeClr val="dk1"/>
              </a:buClr>
              <a:buSzPts val="2000"/>
              <a:buFont typeface="Noto Sans Symbols"/>
              <a:buNone/>
            </a:pPr>
            <a:endParaRPr sz="2000">
              <a:solidFill>
                <a:srgbClr val="7F7F7F"/>
              </a:solidFill>
              <a:latin typeface="Calibri"/>
              <a:ea typeface="Calibri"/>
              <a:cs typeface="Calibri"/>
              <a:sym typeface="Calibri"/>
            </a:endParaRPr>
          </a:p>
        </p:txBody>
      </p:sp>
      <p:sp>
        <p:nvSpPr>
          <p:cNvPr id="115" name="Google Shape;115;p9"/>
          <p:cNvSpPr/>
          <p:nvPr/>
        </p:nvSpPr>
        <p:spPr>
          <a:xfrm>
            <a:off x="193175" y="1231450"/>
            <a:ext cx="3939900" cy="523200"/>
          </a:xfrm>
          <a:prstGeom prst="rect">
            <a:avLst/>
          </a:prstGeom>
          <a:solidFill>
            <a:srgbClr val="D0662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ANALIZA CONTEXTULUI</a:t>
            </a:r>
            <a:endParaRPr/>
          </a:p>
        </p:txBody>
      </p:sp>
      <p:sp>
        <p:nvSpPr>
          <p:cNvPr id="116" name="Google Shape;116;p9"/>
          <p:cNvSpPr txBox="1"/>
          <p:nvPr/>
        </p:nvSpPr>
        <p:spPr>
          <a:xfrm>
            <a:off x="4133072" y="1231439"/>
            <a:ext cx="52095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INDUSTRIA MEDIA ÎN MOLDOVA</a:t>
            </a:r>
            <a:endParaRPr/>
          </a:p>
        </p:txBody>
      </p:sp>
      <p:sp>
        <p:nvSpPr>
          <p:cNvPr id="117" name="Google Shape;117;p9"/>
          <p:cNvSpPr/>
          <p:nvPr/>
        </p:nvSpPr>
        <p:spPr>
          <a:xfrm>
            <a:off x="193185" y="1892753"/>
            <a:ext cx="8950815" cy="46628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Premise</a:t>
            </a:r>
            <a:endParaRPr sz="1800" b="1">
              <a:solidFill>
                <a:schemeClr val="dk1"/>
              </a:solidFill>
              <a:latin typeface="Calibri"/>
              <a:ea typeface="Calibri"/>
              <a:cs typeface="Calibri"/>
              <a:sym typeface="Calibri"/>
            </a:endParaRPr>
          </a:p>
          <a:p>
            <a:pPr marL="457200" lvl="0" indent="-330200" algn="l" rtl="0">
              <a:spcBef>
                <a:spcPts val="600"/>
              </a:spcBef>
              <a:spcAft>
                <a:spcPts val="0"/>
              </a:spcAft>
              <a:buClr>
                <a:srgbClr val="FF7338"/>
              </a:buClr>
              <a:buSzPts val="1600"/>
              <a:buFont typeface="Calibri"/>
              <a:buChar char="❖"/>
            </a:pPr>
            <a:r>
              <a:rPr lang="en-GB" sz="1600">
                <a:latin typeface="Calibri"/>
                <a:ea typeface="Calibri"/>
                <a:cs typeface="Calibri"/>
                <a:sym typeface="Calibri"/>
              </a:rPr>
              <a:t>Piața media din Moldova reproduce fragmentarea socială care caracterizează țara.</a:t>
            </a:r>
            <a:endParaRPr sz="1600">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latin typeface="Calibri"/>
                <a:ea typeface="Calibri"/>
                <a:cs typeface="Calibri"/>
                <a:sym typeface="Calibri"/>
              </a:rPr>
              <a:t>Toți actorii media </a:t>
            </a:r>
            <a:r>
              <a:rPr lang="en-GB" sz="1600">
                <a:solidFill>
                  <a:schemeClr val="dk1"/>
                </a:solidFill>
                <a:latin typeface="Calibri"/>
                <a:ea typeface="Calibri"/>
                <a:cs typeface="Calibri"/>
                <a:sym typeface="Calibri"/>
              </a:rPr>
              <a:t>par să joace un rol polarizator în societatea moldovenească.</a:t>
            </a:r>
            <a:endParaRPr sz="1600">
              <a:solidFill>
                <a:schemeClr val="dk1"/>
              </a:solidFill>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solidFill>
                  <a:schemeClr val="dk1"/>
                </a:solidFill>
                <a:latin typeface="Calibri"/>
                <a:ea typeface="Calibri"/>
                <a:cs typeface="Calibri"/>
                <a:sym typeface="Calibri"/>
              </a:rPr>
              <a:t>În timp ce mass-media moldovenești înțeleg gusturile publicului local și se bucură de încrederea acestuia, ele sunt în mod clar în urma mass-media străine în ceea ce privește calitatea conținutului, tehnologia și managementul.</a:t>
            </a:r>
            <a:endParaRPr sz="1600">
              <a:solidFill>
                <a:schemeClr val="dk1"/>
              </a:solidFill>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solidFill>
                  <a:schemeClr val="dk1"/>
                </a:solidFill>
                <a:latin typeface="Calibri"/>
                <a:ea typeface="Calibri"/>
                <a:cs typeface="Calibri"/>
                <a:sym typeface="Calibri"/>
              </a:rPr>
              <a:t>Piața media din Moldova este puternic influențată și constrânsă de piețele vecine mai puternice.</a:t>
            </a:r>
            <a:endParaRPr sz="1600">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u="sng">
                <a:solidFill>
                  <a:schemeClr val="dk1"/>
                </a:solidFill>
                <a:latin typeface="Calibri"/>
                <a:ea typeface="Calibri"/>
                <a:cs typeface="Calibri"/>
                <a:sym typeface="Calibri"/>
              </a:rPr>
              <a:t>Implicații</a:t>
            </a:r>
            <a:endParaRPr sz="1800" b="1">
              <a:solidFill>
                <a:schemeClr val="dk1"/>
              </a:solidFill>
              <a:latin typeface="Calibri"/>
              <a:ea typeface="Calibri"/>
              <a:cs typeface="Calibri"/>
              <a:sym typeface="Calibri"/>
            </a:endParaRPr>
          </a:p>
          <a:p>
            <a:pPr marL="457200" lvl="0" indent="-330200" algn="l" rtl="0">
              <a:spcBef>
                <a:spcPts val="600"/>
              </a:spcBef>
              <a:spcAft>
                <a:spcPts val="0"/>
              </a:spcAft>
              <a:buClr>
                <a:srgbClr val="FF7338"/>
              </a:buClr>
              <a:buSzPts val="1600"/>
              <a:buFont typeface="Calibri"/>
              <a:buChar char="❖"/>
            </a:pPr>
            <a:r>
              <a:rPr lang="en-GB" sz="1600">
                <a:latin typeface="Calibri"/>
                <a:ea typeface="Calibri"/>
                <a:cs typeface="Calibri"/>
                <a:sym typeface="Calibri"/>
              </a:rPr>
              <a:t>TRM are o mare oportunitate pe care trebuie să o valorifice: să joace un rol de coeziune și unificare a societății moldovenești.</a:t>
            </a:r>
            <a:endParaRPr sz="1600">
              <a:latin typeface="Calibri"/>
              <a:ea typeface="Calibri"/>
              <a:cs typeface="Calibri"/>
              <a:sym typeface="Calibri"/>
            </a:endParaRPr>
          </a:p>
          <a:p>
            <a:pPr marL="457200" marR="0" lvl="0" indent="-330200" algn="l" rtl="0">
              <a:lnSpc>
                <a:spcPct val="100000"/>
              </a:lnSpc>
              <a:spcBef>
                <a:spcPts val="0"/>
              </a:spcBef>
              <a:spcAft>
                <a:spcPts val="0"/>
              </a:spcAft>
              <a:buClr>
                <a:srgbClr val="FF7338"/>
              </a:buClr>
              <a:buSzPts val="1600"/>
              <a:buFont typeface="Calibri"/>
              <a:buChar char="❖"/>
            </a:pPr>
            <a:r>
              <a:rPr lang="en-GB" sz="1600">
                <a:latin typeface="Calibri"/>
                <a:ea typeface="Calibri"/>
                <a:cs typeface="Calibri"/>
                <a:sym typeface="Calibri"/>
              </a:rPr>
              <a:t>Fragmentarea societății este o provocare majoră pentru TRM atunci când încearcă să obțină o acoperire universală în ceea ce privește portofoliul său de servicii.</a:t>
            </a:r>
            <a:endParaRPr sz="1600">
              <a:latin typeface="Calibri"/>
              <a:ea typeface="Calibri"/>
              <a:cs typeface="Calibri"/>
              <a:sym typeface="Calibri"/>
            </a:endParaRPr>
          </a:p>
          <a:p>
            <a:pPr marL="457200" lvl="0" indent="-330200" algn="l" rtl="0">
              <a:spcBef>
                <a:spcPts val="0"/>
              </a:spcBef>
              <a:spcAft>
                <a:spcPts val="0"/>
              </a:spcAft>
              <a:buClr>
                <a:srgbClr val="FF7338"/>
              </a:buClr>
              <a:buSzPts val="1600"/>
              <a:buFont typeface="Calibri"/>
              <a:buChar char="❖"/>
            </a:pPr>
            <a:r>
              <a:rPr lang="en-GB" sz="1600">
                <a:latin typeface="Calibri"/>
                <a:ea typeface="Calibri"/>
                <a:cs typeface="Calibri"/>
                <a:sym typeface="Calibri"/>
              </a:rPr>
              <a:t>Având în vedere concurența puternică cu care se confruntă, TRM trebuie să găsească o modalitate de a defini și de a comunica în mod eficient unicitatea și valoarea sa pentru poporul moldovean și, prin urmare, de a-și consolida relevanța. Aceasta trebuie să fie o prioritate în strategia de comunicare.</a:t>
            </a:r>
            <a:endParaRPr sz="16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onception personnalisé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2981</Words>
  <Application>Microsoft Office PowerPoint</Application>
  <PresentationFormat>On-screen Show (4:3)</PresentationFormat>
  <Paragraphs>355</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Noto Sans Symbols</vt:lpstr>
      <vt:lpstr>Times New Roman</vt:lpstr>
      <vt:lpstr>Calibri</vt:lpstr>
      <vt:lpstr>Arial Narrow</vt:lpstr>
      <vt:lpstr>Conception personnalisée</vt:lpstr>
      <vt:lpstr>1_Conception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dc:creator>
  <cp:lastModifiedBy>Natalia</cp:lastModifiedBy>
  <cp:revision>1</cp:revision>
  <dcterms:created xsi:type="dcterms:W3CDTF">2016-12-14T06:41:27Z</dcterms:created>
  <dcterms:modified xsi:type="dcterms:W3CDTF">2021-10-30T14:05:08Z</dcterms:modified>
</cp:coreProperties>
</file>